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Press Start 2P" charset="0"/>
      <p:regular r:id="rId32"/>
    </p:embeddedFont>
    <p:embeddedFont>
      <p:font typeface="Quantico" charset="0"/>
      <p:regular r:id="rId33"/>
      <p:bold r:id="rId34"/>
      <p:italic r:id="rId35"/>
      <p:boldItalic r:id="rId36"/>
    </p:embeddedFont>
    <p:embeddedFont>
      <p:font typeface="Satisfy"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93" d="100"/>
          <a:sy n="93" d="100"/>
        </p:scale>
        <p:origin x="-504" y="-90"/>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5" name="Shape 2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4" name="Shape 2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2" name="Shape 2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2" name="Shape 2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 name="Shape 6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pPr lvl="0" algn="r">
                <a:spcBef>
                  <a:spcPts val="0"/>
                </a:spcBef>
                <a:buNone/>
              </a:p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0" y="1709475"/>
            <a:ext cx="8520600" cy="894900"/>
          </a:xfrm>
          <a:prstGeom prst="rect">
            <a:avLst/>
          </a:prstGeom>
        </p:spPr>
        <p:txBody>
          <a:bodyPr lIns="91425" tIns="91425" rIns="91425" bIns="91425" anchor="b" anchorCtr="0">
            <a:noAutofit/>
          </a:bodyPr>
          <a:lstStyle/>
          <a:p>
            <a:pPr lvl="0">
              <a:spcBef>
                <a:spcPts val="0"/>
              </a:spcBef>
              <a:buNone/>
            </a:pPr>
            <a:r>
              <a:rPr lang="en" sz="3600" b="1">
                <a:solidFill>
                  <a:srgbClr val="85200C"/>
                </a:solidFill>
                <a:latin typeface="Press Start 2P"/>
                <a:ea typeface="Press Start 2P"/>
                <a:cs typeface="Press Start 2P"/>
                <a:sym typeface="Press Start 2P"/>
              </a:rPr>
              <a:t>Pitching The Game</a:t>
            </a:r>
          </a:p>
        </p:txBody>
      </p:sp>
      <p:sp>
        <p:nvSpPr>
          <p:cNvPr id="55" name="Shape 55"/>
          <p:cNvSpPr txBox="1">
            <a:spLocks noGrp="1"/>
          </p:cNvSpPr>
          <p:nvPr>
            <p:ph type="subTitle" idx="1"/>
          </p:nvPr>
        </p:nvSpPr>
        <p:spPr>
          <a:xfrm>
            <a:off x="311700" y="2641425"/>
            <a:ext cx="8520600" cy="616125"/>
          </a:xfrm>
          <a:prstGeom prst="rect">
            <a:avLst/>
          </a:prstGeom>
        </p:spPr>
        <p:txBody>
          <a:bodyPr lIns="91425" tIns="91425" rIns="91425" bIns="91425" anchor="t" anchorCtr="0">
            <a:noAutofit/>
          </a:bodyPr>
          <a:lstStyle/>
          <a:p>
            <a:pPr lvl="0">
              <a:spcBef>
                <a:spcPts val="0"/>
              </a:spcBef>
              <a:buNone/>
            </a:pPr>
            <a:r>
              <a:rPr lang="en" dirty="0">
                <a:solidFill>
                  <a:schemeClr val="accent6"/>
                </a:solidFill>
                <a:latin typeface="Quantico"/>
                <a:ea typeface="Quantico"/>
                <a:cs typeface="Quantico"/>
                <a:sym typeface="Quantico"/>
              </a:rPr>
              <a:t>Selling Your Idea</a:t>
            </a:r>
          </a:p>
        </p:txBody>
      </p:sp>
      <p:sp>
        <p:nvSpPr>
          <p:cNvPr id="4" name="Shape 55"/>
          <p:cNvSpPr txBox="1">
            <a:spLocks/>
          </p:cNvSpPr>
          <p:nvPr/>
        </p:nvSpPr>
        <p:spPr>
          <a:xfrm>
            <a:off x="228600" y="4019550"/>
            <a:ext cx="8520600" cy="616125"/>
          </a:xfrm>
          <a:prstGeom prst="rect">
            <a:avLst/>
          </a:prstGeom>
          <a:noFill/>
          <a:ln>
            <a:noFill/>
          </a:ln>
        </p:spPr>
        <p:txBody>
          <a:bodyPr lIns="91425" tIns="91425" rIns="91425" bIns="91425" anchor="t" anchorCtr="0">
            <a:noAutofit/>
          </a:bodyPr>
          <a:lstStyle/>
          <a:p>
            <a:pPr marL="0" marR="0" lvl="0" indent="0" defTabSz="914400" rtl="0" eaLnBrk="1" fontAlgn="auto" latinLnBrk="0" hangingPunct="1">
              <a:lnSpc>
                <a:spcPct val="100000"/>
              </a:lnSpc>
              <a:spcBef>
                <a:spcPts val="0"/>
              </a:spcBef>
              <a:spcAft>
                <a:spcPts val="0"/>
              </a:spcAft>
              <a:buClr>
                <a:schemeClr val="dk2"/>
              </a:buClr>
              <a:buSzPct val="100000"/>
              <a:buFontTx/>
              <a:buNone/>
              <a:tabLst/>
              <a:defRPr/>
            </a:pPr>
            <a:r>
              <a:rPr kumimoji="0" lang="en" sz="1800" b="0" i="0" u="none" strike="noStrike" kern="0" cap="none" spc="0" normalizeH="0" baseline="0" noProof="0" dirty="0" smtClean="0">
                <a:ln>
                  <a:noFill/>
                </a:ln>
                <a:solidFill>
                  <a:schemeClr val="accent6"/>
                </a:solidFill>
                <a:effectLst/>
                <a:uLnTx/>
                <a:uFillTx/>
                <a:latin typeface="Quantico"/>
                <a:ea typeface="Quantico"/>
                <a:cs typeface="Quantico"/>
                <a:sym typeface="Quantico"/>
              </a:rPr>
              <a:t>FB:</a:t>
            </a:r>
            <a:r>
              <a:rPr kumimoji="0" lang="en" sz="1800" b="0" i="0" u="none" strike="noStrike" kern="0" cap="none" spc="0" normalizeH="0" noProof="0" dirty="0" smtClean="0">
                <a:ln>
                  <a:noFill/>
                </a:ln>
                <a:solidFill>
                  <a:schemeClr val="accent6"/>
                </a:solidFill>
                <a:effectLst/>
                <a:uLnTx/>
                <a:uFillTx/>
                <a:latin typeface="Quantico"/>
                <a:ea typeface="Quantico"/>
                <a:cs typeface="Quantico"/>
                <a:sym typeface="Quantico"/>
              </a:rPr>
              <a:t> </a:t>
            </a:r>
            <a:r>
              <a:rPr lang="en" sz="1800" dirty="0" smtClean="0">
                <a:solidFill>
                  <a:schemeClr val="accent6"/>
                </a:solidFill>
                <a:latin typeface="Quantico"/>
                <a:ea typeface="Quantico"/>
                <a:cs typeface="Quantico"/>
                <a:sym typeface="Quantico"/>
              </a:rPr>
              <a:t>	</a:t>
            </a:r>
            <a:r>
              <a:rPr kumimoji="0" lang="en" sz="1800" b="0" i="0" u="none" strike="noStrike" kern="0" cap="none" spc="0" normalizeH="0" noProof="0" dirty="0" smtClean="0">
                <a:ln>
                  <a:noFill/>
                </a:ln>
                <a:solidFill>
                  <a:schemeClr val="accent6"/>
                </a:solidFill>
                <a:effectLst/>
                <a:uLnTx/>
                <a:uFillTx/>
                <a:latin typeface="Quantico"/>
                <a:ea typeface="Quantico"/>
                <a:cs typeface="Quantico"/>
                <a:sym typeface="Quantico"/>
              </a:rPr>
              <a:t>benardhp</a:t>
            </a:r>
          </a:p>
          <a:p>
            <a:pPr marL="0" marR="0" lvl="0" indent="0" defTabSz="914400" rtl="0" eaLnBrk="1" fontAlgn="auto" latinLnBrk="0" hangingPunct="1">
              <a:lnSpc>
                <a:spcPct val="100000"/>
              </a:lnSpc>
              <a:spcBef>
                <a:spcPts val="0"/>
              </a:spcBef>
              <a:spcAft>
                <a:spcPts val="0"/>
              </a:spcAft>
              <a:buClr>
                <a:schemeClr val="dk2"/>
              </a:buClr>
              <a:buSzPct val="100000"/>
              <a:buFontTx/>
              <a:buNone/>
              <a:tabLst/>
              <a:defRPr/>
            </a:pPr>
            <a:r>
              <a:rPr kumimoji="0" lang="en" sz="1800" b="0" i="0" u="none" strike="noStrike" kern="0" cap="none" spc="0" normalizeH="0" noProof="0" dirty="0" smtClean="0">
                <a:ln>
                  <a:noFill/>
                </a:ln>
                <a:solidFill>
                  <a:schemeClr val="accent6"/>
                </a:solidFill>
                <a:effectLst/>
                <a:uLnTx/>
                <a:uFillTx/>
                <a:latin typeface="Quantico"/>
                <a:ea typeface="Quantico"/>
                <a:cs typeface="Quantico"/>
                <a:sym typeface="Quantico"/>
              </a:rPr>
              <a:t>Page: 	mrbenz19</a:t>
            </a:r>
          </a:p>
          <a:p>
            <a:pPr marL="0" marR="0" lvl="0" indent="0" defTabSz="914400" rtl="0" eaLnBrk="1" fontAlgn="auto" latinLnBrk="0" hangingPunct="1">
              <a:lnSpc>
                <a:spcPct val="100000"/>
              </a:lnSpc>
              <a:spcBef>
                <a:spcPts val="0"/>
              </a:spcBef>
              <a:spcAft>
                <a:spcPts val="0"/>
              </a:spcAft>
              <a:buClr>
                <a:schemeClr val="dk2"/>
              </a:buClr>
              <a:buSzPct val="100000"/>
              <a:buFontTx/>
              <a:buNone/>
              <a:tabLst/>
              <a:defRPr/>
            </a:pPr>
            <a:r>
              <a:rPr lang="en" sz="1800" baseline="0" dirty="0" smtClean="0">
                <a:solidFill>
                  <a:schemeClr val="accent6"/>
                </a:solidFill>
                <a:latin typeface="Quantico"/>
                <a:ea typeface="Quantico"/>
                <a:cs typeface="Quantico"/>
                <a:sym typeface="Quantico"/>
              </a:rPr>
              <a:t>Steam:</a:t>
            </a:r>
            <a:r>
              <a:rPr lang="en" sz="1800" dirty="0" smtClean="0">
                <a:solidFill>
                  <a:schemeClr val="accent6"/>
                </a:solidFill>
                <a:latin typeface="Quantico"/>
                <a:ea typeface="Quantico"/>
                <a:cs typeface="Quantico"/>
                <a:sym typeface="Quantico"/>
              </a:rPr>
              <a:t> 	mrbenz19</a:t>
            </a:r>
            <a:endParaRPr kumimoji="0" lang="en" sz="1800" b="0" i="0" u="none" strike="noStrike" kern="0" cap="none" spc="0" normalizeH="0" baseline="0" noProof="0" dirty="0">
              <a:ln>
                <a:noFill/>
              </a:ln>
              <a:solidFill>
                <a:schemeClr val="accent6"/>
              </a:solidFill>
              <a:effectLst/>
              <a:uLnTx/>
              <a:uFillTx/>
              <a:latin typeface="Quantico"/>
              <a:ea typeface="Quantico"/>
              <a:cs typeface="Quantico"/>
              <a:sym typeface="Quantic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Elevator Pitch</a:t>
            </a:r>
          </a:p>
        </p:txBody>
      </p:sp>
      <p:sp>
        <p:nvSpPr>
          <p:cNvPr id="126" name="Shape 12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accent6"/>
              </a:buClr>
              <a:buSzPct val="100000"/>
              <a:buFont typeface="Quantico"/>
              <a:buChar char="➔"/>
            </a:pPr>
            <a:r>
              <a:rPr lang="en" dirty="0">
                <a:solidFill>
                  <a:schemeClr val="accent6"/>
                </a:solidFill>
                <a:latin typeface="Quantico"/>
                <a:ea typeface="Quantico"/>
                <a:cs typeface="Quantico"/>
                <a:sym typeface="Quantico"/>
              </a:rPr>
              <a:t>Puzzle Quest</a:t>
            </a:r>
          </a:p>
        </p:txBody>
      </p:sp>
      <p:pic>
        <p:nvPicPr>
          <p:cNvPr id="127" name="Shape 127"/>
          <p:cNvPicPr preferRelativeResize="0"/>
          <p:nvPr/>
        </p:nvPicPr>
        <p:blipFill>
          <a:blip r:embed="rId3">
            <a:alphaModFix/>
          </a:blip>
          <a:stretch>
            <a:fillRect/>
          </a:stretch>
        </p:blipFill>
        <p:spPr>
          <a:xfrm>
            <a:off x="177600" y="1936500"/>
            <a:ext cx="4115400" cy="2469300"/>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28" name="Shape 128"/>
          <p:cNvPicPr preferRelativeResize="0"/>
          <p:nvPr/>
        </p:nvPicPr>
        <p:blipFill>
          <a:blip r:embed="rId4">
            <a:alphaModFix/>
          </a:blip>
          <a:stretch>
            <a:fillRect/>
          </a:stretch>
        </p:blipFill>
        <p:spPr>
          <a:xfrm>
            <a:off x="5454051" y="710577"/>
            <a:ext cx="3413399" cy="1920300"/>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29" name="Shape 129"/>
          <p:cNvPicPr preferRelativeResize="0"/>
          <p:nvPr/>
        </p:nvPicPr>
        <p:blipFill>
          <a:blip r:embed="rId5">
            <a:alphaModFix/>
          </a:blip>
          <a:stretch>
            <a:fillRect/>
          </a:stretch>
        </p:blipFill>
        <p:spPr>
          <a:xfrm>
            <a:off x="5880637" y="2965575"/>
            <a:ext cx="2560200" cy="1920300"/>
          </a:xfrm>
          <a:prstGeom prst="roundRect">
            <a:avLst>
              <a:gd name="adj" fmla="val 16667"/>
            </a:avLst>
          </a:prstGeom>
          <a:noFill/>
          <a:ln w="38100" cap="flat" cmpd="sng">
            <a:solidFill>
              <a:srgbClr val="85200C"/>
            </a:solidFill>
            <a:prstDash val="solid"/>
            <a:round/>
            <a:headEnd type="none" w="med" len="med"/>
            <a:tailEnd type="none" w="med" len="med"/>
          </a:ln>
        </p:spPr>
      </p:pic>
      <p:sp>
        <p:nvSpPr>
          <p:cNvPr id="130" name="Shape 130"/>
          <p:cNvSpPr/>
          <p:nvPr/>
        </p:nvSpPr>
        <p:spPr>
          <a:xfrm>
            <a:off x="4378450" y="2582000"/>
            <a:ext cx="1023600" cy="785400"/>
          </a:xfrm>
          <a:prstGeom prst="mathEqual">
            <a:avLst>
              <a:gd name="adj1" fmla="val 23520"/>
              <a:gd name="adj2" fmla="val 1176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1" name="Shape 131"/>
          <p:cNvSpPr/>
          <p:nvPr/>
        </p:nvSpPr>
        <p:spPr>
          <a:xfrm>
            <a:off x="6686000" y="2324442"/>
            <a:ext cx="949500" cy="949500"/>
          </a:xfrm>
          <a:prstGeom prst="mathPlus">
            <a:avLst>
              <a:gd name="adj1" fmla="val 2352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6">
                                            <p:txEl>
                                              <p:pRg st="0" end="0"/>
                                            </p:txEl>
                                          </p:spTgt>
                                        </p:tgtEl>
                                        <p:attrNameLst>
                                          <p:attrName>style.visibility</p:attrName>
                                        </p:attrNameLst>
                                      </p:cBhvr>
                                      <p:to>
                                        <p:strVal val="visible"/>
                                      </p:to>
                                    </p:set>
                                    <p:animEffect transition="in" filter="fade">
                                      <p:cBhvr>
                                        <p:cTn id="7" dur="1000"/>
                                        <p:tgtEl>
                                          <p:spTgt spid="126">
                                            <p:txEl>
                                              <p:pRg st="0" end="0"/>
                                            </p:txEl>
                                          </p:spTgt>
                                        </p:tgtEl>
                                      </p:cBhvr>
                                    </p:animEffect>
                                    <p:anim calcmode="lin" valueType="num">
                                      <p:cBhvr>
                                        <p:cTn id="8" dur="1000" fill="hold"/>
                                        <p:tgtEl>
                                          <p:spTgt spid="12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2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7"/>
                                        </p:tgtEl>
                                        <p:attrNameLst>
                                          <p:attrName>style.visibility</p:attrName>
                                        </p:attrNameLst>
                                      </p:cBhvr>
                                      <p:to>
                                        <p:strVal val="visible"/>
                                      </p:to>
                                    </p:set>
                                    <p:animEffect transition="in" filter="fade">
                                      <p:cBhvr>
                                        <p:cTn id="14" dur="1000"/>
                                        <p:tgtEl>
                                          <p:spTgt spid="127"/>
                                        </p:tgtEl>
                                      </p:cBhvr>
                                    </p:animEffect>
                                    <p:anim calcmode="lin" valueType="num">
                                      <p:cBhvr>
                                        <p:cTn id="15" dur="1000" fill="hold"/>
                                        <p:tgtEl>
                                          <p:spTgt spid="127"/>
                                        </p:tgtEl>
                                        <p:attrNameLst>
                                          <p:attrName>ppt_x</p:attrName>
                                        </p:attrNameLst>
                                      </p:cBhvr>
                                      <p:tavLst>
                                        <p:tav tm="0">
                                          <p:val>
                                            <p:strVal val="#ppt_x"/>
                                          </p:val>
                                        </p:tav>
                                        <p:tav tm="100000">
                                          <p:val>
                                            <p:strVal val="#ppt_x"/>
                                          </p:val>
                                        </p:tav>
                                      </p:tavLst>
                                    </p:anim>
                                    <p:anim calcmode="lin" valueType="num">
                                      <p:cBhvr>
                                        <p:cTn id="16" dur="1000" fill="hold"/>
                                        <p:tgtEl>
                                          <p:spTgt spid="12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p:bldP spid="130" grpId="0" animBg="1"/>
      <p:bldP spid="13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Elevator Pitch</a:t>
            </a:r>
          </a:p>
        </p:txBody>
      </p:sp>
      <p:sp>
        <p:nvSpPr>
          <p:cNvPr id="137" name="Shape 13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50000"/>
              </a:lnSpc>
              <a:spcBef>
                <a:spcPts val="0"/>
              </a:spcBef>
              <a:spcAft>
                <a:spcPts val="0"/>
              </a:spcAft>
              <a:buClr>
                <a:schemeClr val="accent6"/>
              </a:buClr>
              <a:buSzPct val="100000"/>
              <a:buFont typeface="Quantico"/>
              <a:buChar char="➔"/>
            </a:pPr>
            <a:r>
              <a:rPr lang="en" dirty="0">
                <a:solidFill>
                  <a:schemeClr val="accent6"/>
                </a:solidFill>
                <a:latin typeface="Quantico"/>
                <a:ea typeface="Quantico"/>
                <a:cs typeface="Quantico"/>
                <a:sym typeface="Quantico"/>
              </a:rPr>
              <a:t>Avatar</a:t>
            </a:r>
          </a:p>
          <a:p>
            <a:pPr marL="914400" marR="0" lvl="1" indent="-228600" algn="l" rtl="0">
              <a:lnSpc>
                <a:spcPct val="150000"/>
              </a:lnSpc>
              <a:spcBef>
                <a:spcPts val="0"/>
              </a:spcBef>
              <a:spcAft>
                <a:spcPts val="0"/>
              </a:spcAft>
              <a:buClr>
                <a:schemeClr val="accent6"/>
              </a:buClr>
              <a:buFont typeface="Quantico"/>
              <a:buChar char="◆"/>
            </a:pPr>
            <a:r>
              <a:rPr lang="en" dirty="0">
                <a:solidFill>
                  <a:schemeClr val="accent6"/>
                </a:solidFill>
                <a:latin typeface="Quantico"/>
                <a:ea typeface="Quantico"/>
                <a:cs typeface="Quantico"/>
                <a:sym typeface="Quantico"/>
              </a:rPr>
              <a:t>Not the bald kid</a:t>
            </a:r>
          </a:p>
        </p:txBody>
      </p:sp>
      <p:pic>
        <p:nvPicPr>
          <p:cNvPr id="138" name="Shape 138"/>
          <p:cNvPicPr preferRelativeResize="0"/>
          <p:nvPr/>
        </p:nvPicPr>
        <p:blipFill>
          <a:blip r:embed="rId3">
            <a:alphaModFix/>
          </a:blip>
          <a:stretch>
            <a:fillRect/>
          </a:stretch>
        </p:blipFill>
        <p:spPr>
          <a:xfrm>
            <a:off x="311700" y="2178999"/>
            <a:ext cx="4295100" cy="2418000"/>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39" name="Shape 139"/>
          <p:cNvPicPr preferRelativeResize="0"/>
          <p:nvPr/>
        </p:nvPicPr>
        <p:blipFill rotWithShape="1">
          <a:blip r:embed="rId4">
            <a:alphaModFix/>
          </a:blip>
          <a:srcRect l="10008" t="6810" r="6727" b="13349"/>
          <a:stretch/>
        </p:blipFill>
        <p:spPr>
          <a:xfrm>
            <a:off x="6467650" y="375650"/>
            <a:ext cx="1605300" cy="2308800"/>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40" name="Shape 140"/>
          <p:cNvPicPr preferRelativeResize="0"/>
          <p:nvPr/>
        </p:nvPicPr>
        <p:blipFill rotWithShape="1">
          <a:blip r:embed="rId5">
            <a:alphaModFix/>
          </a:blip>
          <a:srcRect l="6216" r="21913"/>
          <a:stretch/>
        </p:blipFill>
        <p:spPr>
          <a:xfrm>
            <a:off x="5920275" y="2937200"/>
            <a:ext cx="2700000" cy="2061900"/>
          </a:xfrm>
          <a:prstGeom prst="roundRect">
            <a:avLst>
              <a:gd name="adj" fmla="val 16667"/>
            </a:avLst>
          </a:prstGeom>
          <a:noFill/>
          <a:ln w="38100" cap="flat" cmpd="sng">
            <a:solidFill>
              <a:srgbClr val="85200C"/>
            </a:solidFill>
            <a:prstDash val="solid"/>
            <a:round/>
            <a:headEnd type="none" w="med" len="med"/>
            <a:tailEnd type="none" w="med" len="med"/>
          </a:ln>
        </p:spPr>
      </p:pic>
      <p:sp>
        <p:nvSpPr>
          <p:cNvPr id="141" name="Shape 141"/>
          <p:cNvSpPr/>
          <p:nvPr/>
        </p:nvSpPr>
        <p:spPr>
          <a:xfrm>
            <a:off x="4795125" y="2582000"/>
            <a:ext cx="1023600" cy="785400"/>
          </a:xfrm>
          <a:prstGeom prst="mathEqual">
            <a:avLst>
              <a:gd name="adj1" fmla="val 23520"/>
              <a:gd name="adj2" fmla="val 1176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2" name="Shape 142"/>
          <p:cNvSpPr/>
          <p:nvPr/>
        </p:nvSpPr>
        <p:spPr>
          <a:xfrm>
            <a:off x="6795550" y="2331264"/>
            <a:ext cx="949500" cy="949500"/>
          </a:xfrm>
          <a:prstGeom prst="mathPlus">
            <a:avLst>
              <a:gd name="adj1" fmla="val 2352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animEffect transition="in" filter="fade">
                                      <p:cBhvr>
                                        <p:cTn id="7" dur="1000"/>
                                        <p:tgtEl>
                                          <p:spTgt spid="137">
                                            <p:txEl>
                                              <p:pRg st="0" end="0"/>
                                            </p:txEl>
                                          </p:spTgt>
                                        </p:tgtEl>
                                      </p:cBhvr>
                                    </p:animEffect>
                                    <p:anim calcmode="lin" valueType="num">
                                      <p:cBhvr>
                                        <p:cTn id="8" dur="1000" fill="hold"/>
                                        <p:tgtEl>
                                          <p:spTgt spid="1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37">
                                            <p:txEl>
                                              <p:pRg st="1" end="1"/>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38"/>
                                        </p:tgtEl>
                                        <p:attrNameLst>
                                          <p:attrName>style.visibility</p:attrName>
                                        </p:attrNameLst>
                                      </p:cBhvr>
                                      <p:to>
                                        <p:strVal val="visible"/>
                                      </p:to>
                                    </p:set>
                                    <p:animEffect transition="in" filter="fade">
                                      <p:cBhvr>
                                        <p:cTn id="18" dur="1000"/>
                                        <p:tgtEl>
                                          <p:spTgt spid="138"/>
                                        </p:tgtEl>
                                      </p:cBhvr>
                                    </p:animEffect>
                                    <p:anim calcmode="lin" valueType="num">
                                      <p:cBhvr>
                                        <p:cTn id="19" dur="1000" fill="hold"/>
                                        <p:tgtEl>
                                          <p:spTgt spid="138"/>
                                        </p:tgtEl>
                                        <p:attrNameLst>
                                          <p:attrName>ppt_x</p:attrName>
                                        </p:attrNameLst>
                                      </p:cBhvr>
                                      <p:tavLst>
                                        <p:tav tm="0">
                                          <p:val>
                                            <p:strVal val="#ppt_x"/>
                                          </p:val>
                                        </p:tav>
                                        <p:tav tm="100000">
                                          <p:val>
                                            <p:strVal val="#ppt_x"/>
                                          </p:val>
                                        </p:tav>
                                      </p:tavLst>
                                    </p:anim>
                                    <p:anim calcmode="lin" valueType="num">
                                      <p:cBhvr>
                                        <p:cTn id="20" dur="1000" fill="hold"/>
                                        <p:tgtEl>
                                          <p:spTgt spid="138"/>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animBg="1"/>
      <p:bldP spid="14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dirty="0">
                <a:solidFill>
                  <a:srgbClr val="85200C"/>
                </a:solidFill>
                <a:latin typeface="Press Start 2P"/>
                <a:ea typeface="Press Start 2P"/>
                <a:cs typeface="Press Start 2P"/>
                <a:sym typeface="Press Start 2P"/>
              </a:rPr>
              <a:t>Elevator Pitch</a:t>
            </a:r>
          </a:p>
        </p:txBody>
      </p:sp>
      <p:sp>
        <p:nvSpPr>
          <p:cNvPr id="148" name="Shape 14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600"/>
              </a:spcAft>
              <a:buClr>
                <a:schemeClr val="accent6"/>
              </a:buClr>
              <a:buSzPct val="100000"/>
              <a:buFont typeface="Quantico"/>
              <a:buChar char="➔"/>
            </a:pPr>
            <a:r>
              <a:rPr lang="en" dirty="0">
                <a:solidFill>
                  <a:schemeClr val="accent6"/>
                </a:solidFill>
                <a:latin typeface="Quantico"/>
                <a:ea typeface="Quantico"/>
                <a:cs typeface="Quantico"/>
                <a:sym typeface="Quantico"/>
              </a:rPr>
              <a:t>Checklist</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the game is like?</a:t>
            </a:r>
          </a:p>
          <a:p>
            <a:pPr marL="1371600" marR="0" lvl="2"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Comparison</a:t>
            </a:r>
          </a:p>
          <a:p>
            <a:pPr marL="1371600" marR="0" lvl="2"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Genre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Platform (if important)</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players do in the game?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is different/new in your game?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fade">
                                      <p:cBhvr>
                                        <p:cTn id="7" dur="1000"/>
                                        <p:tgtEl>
                                          <p:spTgt spid="148">
                                            <p:txEl>
                                              <p:pRg st="0" end="0"/>
                                            </p:txEl>
                                          </p:spTgt>
                                        </p:tgtEl>
                                      </p:cBhvr>
                                    </p:animEffect>
                                    <p:anim calcmode="lin" valueType="num">
                                      <p:cBhvr>
                                        <p:cTn id="8" dur="1000" fill="hold"/>
                                        <p:tgtEl>
                                          <p:spTgt spid="14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8">
                                            <p:txEl>
                                              <p:pRg st="1" end="1"/>
                                            </p:txEl>
                                          </p:spTgt>
                                        </p:tgtEl>
                                        <p:attrNameLst>
                                          <p:attrName>style.visibility</p:attrName>
                                        </p:attrNameLst>
                                      </p:cBhvr>
                                      <p:to>
                                        <p:strVal val="visible"/>
                                      </p:to>
                                    </p:set>
                                    <p:animEffect transition="in" filter="fade">
                                      <p:cBhvr>
                                        <p:cTn id="14" dur="1000"/>
                                        <p:tgtEl>
                                          <p:spTgt spid="148">
                                            <p:txEl>
                                              <p:pRg st="1" end="1"/>
                                            </p:txEl>
                                          </p:spTgt>
                                        </p:tgtEl>
                                      </p:cBhvr>
                                    </p:animEffect>
                                    <p:anim calcmode="lin" valueType="num">
                                      <p:cBhvr>
                                        <p:cTn id="15" dur="1000" fill="hold"/>
                                        <p:tgtEl>
                                          <p:spTgt spid="14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4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8">
                                            <p:txEl>
                                              <p:pRg st="2" end="2"/>
                                            </p:txEl>
                                          </p:spTgt>
                                        </p:tgtEl>
                                        <p:attrNameLst>
                                          <p:attrName>style.visibility</p:attrName>
                                        </p:attrNameLst>
                                      </p:cBhvr>
                                      <p:to>
                                        <p:strVal val="visible"/>
                                      </p:to>
                                    </p:set>
                                    <p:animEffect transition="in" filter="fade">
                                      <p:cBhvr>
                                        <p:cTn id="21" dur="1000"/>
                                        <p:tgtEl>
                                          <p:spTgt spid="148">
                                            <p:txEl>
                                              <p:pRg st="2" end="2"/>
                                            </p:txEl>
                                          </p:spTgt>
                                        </p:tgtEl>
                                      </p:cBhvr>
                                    </p:animEffect>
                                    <p:anim calcmode="lin" valueType="num">
                                      <p:cBhvr>
                                        <p:cTn id="22" dur="1000" fill="hold"/>
                                        <p:tgtEl>
                                          <p:spTgt spid="14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4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48">
                                            <p:txEl>
                                              <p:pRg st="3" end="3"/>
                                            </p:txEl>
                                          </p:spTgt>
                                        </p:tgtEl>
                                        <p:attrNameLst>
                                          <p:attrName>style.visibility</p:attrName>
                                        </p:attrNameLst>
                                      </p:cBhvr>
                                      <p:to>
                                        <p:strVal val="visible"/>
                                      </p:to>
                                    </p:set>
                                    <p:animEffect transition="in" filter="fade">
                                      <p:cBhvr>
                                        <p:cTn id="28" dur="1000"/>
                                        <p:tgtEl>
                                          <p:spTgt spid="148">
                                            <p:txEl>
                                              <p:pRg st="3" end="3"/>
                                            </p:txEl>
                                          </p:spTgt>
                                        </p:tgtEl>
                                      </p:cBhvr>
                                    </p:animEffect>
                                    <p:anim calcmode="lin" valueType="num">
                                      <p:cBhvr>
                                        <p:cTn id="29" dur="1000" fill="hold"/>
                                        <p:tgtEl>
                                          <p:spTgt spid="14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4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48">
                                            <p:txEl>
                                              <p:pRg st="4" end="4"/>
                                            </p:txEl>
                                          </p:spTgt>
                                        </p:tgtEl>
                                        <p:attrNameLst>
                                          <p:attrName>style.visibility</p:attrName>
                                        </p:attrNameLst>
                                      </p:cBhvr>
                                      <p:to>
                                        <p:strVal val="visible"/>
                                      </p:to>
                                    </p:set>
                                    <p:animEffect transition="in" filter="fade">
                                      <p:cBhvr>
                                        <p:cTn id="35" dur="1000"/>
                                        <p:tgtEl>
                                          <p:spTgt spid="148">
                                            <p:txEl>
                                              <p:pRg st="4" end="4"/>
                                            </p:txEl>
                                          </p:spTgt>
                                        </p:tgtEl>
                                      </p:cBhvr>
                                    </p:animEffect>
                                    <p:anim calcmode="lin" valueType="num">
                                      <p:cBhvr>
                                        <p:cTn id="36" dur="1000" fill="hold"/>
                                        <p:tgtEl>
                                          <p:spTgt spid="148">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4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48">
                                            <p:txEl>
                                              <p:pRg st="5" end="5"/>
                                            </p:txEl>
                                          </p:spTgt>
                                        </p:tgtEl>
                                        <p:attrNameLst>
                                          <p:attrName>style.visibility</p:attrName>
                                        </p:attrNameLst>
                                      </p:cBhvr>
                                      <p:to>
                                        <p:strVal val="visible"/>
                                      </p:to>
                                    </p:set>
                                    <p:animEffect transition="in" filter="fade">
                                      <p:cBhvr>
                                        <p:cTn id="42" dur="1000"/>
                                        <p:tgtEl>
                                          <p:spTgt spid="148">
                                            <p:txEl>
                                              <p:pRg st="5" end="5"/>
                                            </p:txEl>
                                          </p:spTgt>
                                        </p:tgtEl>
                                      </p:cBhvr>
                                    </p:animEffect>
                                    <p:anim calcmode="lin" valueType="num">
                                      <p:cBhvr>
                                        <p:cTn id="43" dur="1000" fill="hold"/>
                                        <p:tgtEl>
                                          <p:spTgt spid="148">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4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48">
                                            <p:txEl>
                                              <p:pRg st="6" end="6"/>
                                            </p:txEl>
                                          </p:spTgt>
                                        </p:tgtEl>
                                        <p:attrNameLst>
                                          <p:attrName>style.visibility</p:attrName>
                                        </p:attrNameLst>
                                      </p:cBhvr>
                                      <p:to>
                                        <p:strVal val="visible"/>
                                      </p:to>
                                    </p:set>
                                    <p:animEffect transition="in" filter="fade">
                                      <p:cBhvr>
                                        <p:cTn id="49" dur="1000"/>
                                        <p:tgtEl>
                                          <p:spTgt spid="148">
                                            <p:txEl>
                                              <p:pRg st="6" end="6"/>
                                            </p:txEl>
                                          </p:spTgt>
                                        </p:tgtEl>
                                      </p:cBhvr>
                                    </p:animEffect>
                                    <p:anim calcmode="lin" valueType="num">
                                      <p:cBhvr>
                                        <p:cTn id="50" dur="1000" fill="hold"/>
                                        <p:tgtEl>
                                          <p:spTgt spid="148">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148">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Expansion of Elevator Pitch</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Less detailed than Full Pitch</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Objective: Make them interested in your game</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Move to the Full Pitch</a:t>
            </a:r>
          </a:p>
          <a:p>
            <a:pPr marL="457200" lvl="0" indent="-228600">
              <a:lnSpc>
                <a:spcPct val="100000"/>
              </a:lnSpc>
              <a:spcBef>
                <a:spcPts val="0"/>
              </a:spcBef>
              <a:spcAft>
                <a:spcPts val="600"/>
              </a:spcAft>
              <a:buClr>
                <a:schemeClr val="accent6"/>
              </a:buClr>
              <a:buChar char="➔"/>
            </a:pPr>
            <a:r>
              <a:rPr lang="en" dirty="0">
                <a:solidFill>
                  <a:schemeClr val="accent6"/>
                </a:solidFill>
                <a:latin typeface="Quantico"/>
                <a:ea typeface="Quantico"/>
                <a:cs typeface="Quantico"/>
                <a:sym typeface="Quantico"/>
              </a:rPr>
              <a:t>Limit: </a:t>
            </a:r>
          </a:p>
        </p:txBody>
      </p:sp>
      <p:pic>
        <p:nvPicPr>
          <p:cNvPr id="154" name="Shape 154"/>
          <p:cNvPicPr preferRelativeResize="0"/>
          <p:nvPr/>
        </p:nvPicPr>
        <p:blipFill>
          <a:blip r:embed="rId3">
            <a:alphaModFix/>
          </a:blip>
          <a:stretch>
            <a:fillRect/>
          </a:stretch>
        </p:blipFill>
        <p:spPr>
          <a:xfrm>
            <a:off x="3174024" y="3078750"/>
            <a:ext cx="2647949" cy="1941824"/>
          </a:xfrm>
          <a:prstGeom prst="rect">
            <a:avLst/>
          </a:prstGeom>
          <a:noFill/>
          <a:ln>
            <a:noFill/>
          </a:ln>
        </p:spPr>
      </p:pic>
      <p:sp>
        <p:nvSpPr>
          <p:cNvPr id="155" name="Shape 15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One Page Pitch</a:t>
            </a:r>
          </a:p>
        </p:txBody>
      </p:sp>
      <p:sp>
        <p:nvSpPr>
          <p:cNvPr id="156" name="Shape 156"/>
          <p:cNvSpPr txBox="1"/>
          <p:nvPr/>
        </p:nvSpPr>
        <p:spPr>
          <a:xfrm>
            <a:off x="3463150" y="2568350"/>
            <a:ext cx="2069700" cy="409800"/>
          </a:xfrm>
          <a:prstGeom prst="rect">
            <a:avLst/>
          </a:prstGeom>
          <a:noFill/>
          <a:ln>
            <a:noFill/>
          </a:ln>
        </p:spPr>
        <p:txBody>
          <a:bodyPr lIns="91425" tIns="91425" rIns="91425" bIns="91425" anchor="t" anchorCtr="0">
            <a:noAutofit/>
          </a:bodyPr>
          <a:lstStyle/>
          <a:p>
            <a:pPr lvl="0" algn="ctr" rtl="0">
              <a:lnSpc>
                <a:spcPct val="115000"/>
              </a:lnSpc>
              <a:spcBef>
                <a:spcPts val="0"/>
              </a:spcBef>
              <a:spcAft>
                <a:spcPts val="1600"/>
              </a:spcAft>
              <a:buClr>
                <a:schemeClr val="dk1"/>
              </a:buClr>
              <a:buSzPct val="45833"/>
              <a:buFont typeface="Arial"/>
              <a:buNone/>
            </a:pPr>
            <a:r>
              <a:rPr lang="en" sz="2400" b="1" u="sng" dirty="0">
                <a:solidFill>
                  <a:srgbClr val="00FFFF"/>
                </a:solidFill>
                <a:latin typeface="Quantico"/>
                <a:ea typeface="Quantico"/>
                <a:cs typeface="Quantico"/>
                <a:sym typeface="Quantico"/>
              </a:rPr>
              <a:t>One Page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animEffect transition="in" filter="fade">
                                      <p:cBhvr>
                                        <p:cTn id="7" dur="1000"/>
                                        <p:tgtEl>
                                          <p:spTgt spid="153">
                                            <p:txEl>
                                              <p:pRg st="0" end="0"/>
                                            </p:txEl>
                                          </p:spTgt>
                                        </p:tgtEl>
                                      </p:cBhvr>
                                    </p:animEffect>
                                    <p:anim calcmode="lin" valueType="num">
                                      <p:cBhvr>
                                        <p:cTn id="8" dur="1000" fill="hold"/>
                                        <p:tgtEl>
                                          <p:spTgt spid="15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3">
                                            <p:txEl>
                                              <p:pRg st="1" end="1"/>
                                            </p:txEl>
                                          </p:spTgt>
                                        </p:tgtEl>
                                        <p:attrNameLst>
                                          <p:attrName>style.visibility</p:attrName>
                                        </p:attrNameLst>
                                      </p:cBhvr>
                                      <p:to>
                                        <p:strVal val="visible"/>
                                      </p:to>
                                    </p:set>
                                    <p:animEffect transition="in" filter="fade">
                                      <p:cBhvr>
                                        <p:cTn id="14" dur="1000"/>
                                        <p:tgtEl>
                                          <p:spTgt spid="153">
                                            <p:txEl>
                                              <p:pRg st="1" end="1"/>
                                            </p:txEl>
                                          </p:spTgt>
                                        </p:tgtEl>
                                      </p:cBhvr>
                                    </p:animEffect>
                                    <p:anim calcmode="lin" valueType="num">
                                      <p:cBhvr>
                                        <p:cTn id="15" dur="1000" fill="hold"/>
                                        <p:tgtEl>
                                          <p:spTgt spid="15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5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53">
                                            <p:txEl>
                                              <p:pRg st="2" end="2"/>
                                            </p:txEl>
                                          </p:spTgt>
                                        </p:tgtEl>
                                        <p:attrNameLst>
                                          <p:attrName>style.visibility</p:attrName>
                                        </p:attrNameLst>
                                      </p:cBhvr>
                                      <p:to>
                                        <p:strVal val="visible"/>
                                      </p:to>
                                    </p:set>
                                    <p:animEffect transition="in" filter="fade">
                                      <p:cBhvr>
                                        <p:cTn id="21" dur="1000"/>
                                        <p:tgtEl>
                                          <p:spTgt spid="153">
                                            <p:txEl>
                                              <p:pRg st="2" end="2"/>
                                            </p:txEl>
                                          </p:spTgt>
                                        </p:tgtEl>
                                      </p:cBhvr>
                                    </p:animEffect>
                                    <p:anim calcmode="lin" valueType="num">
                                      <p:cBhvr>
                                        <p:cTn id="22" dur="1000" fill="hold"/>
                                        <p:tgtEl>
                                          <p:spTgt spid="15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5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53">
                                            <p:txEl>
                                              <p:pRg st="3" end="3"/>
                                            </p:txEl>
                                          </p:spTgt>
                                        </p:tgtEl>
                                        <p:attrNameLst>
                                          <p:attrName>style.visibility</p:attrName>
                                        </p:attrNameLst>
                                      </p:cBhvr>
                                      <p:to>
                                        <p:strVal val="visible"/>
                                      </p:to>
                                    </p:set>
                                    <p:animEffect transition="in" filter="fade">
                                      <p:cBhvr>
                                        <p:cTn id="28" dur="1000"/>
                                        <p:tgtEl>
                                          <p:spTgt spid="153">
                                            <p:txEl>
                                              <p:pRg st="3" end="3"/>
                                            </p:txEl>
                                          </p:spTgt>
                                        </p:tgtEl>
                                      </p:cBhvr>
                                    </p:animEffect>
                                    <p:anim calcmode="lin" valueType="num">
                                      <p:cBhvr>
                                        <p:cTn id="29" dur="1000" fill="hold"/>
                                        <p:tgtEl>
                                          <p:spTgt spid="15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5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53">
                                            <p:txEl>
                                              <p:pRg st="4" end="4"/>
                                            </p:txEl>
                                          </p:spTgt>
                                        </p:tgtEl>
                                        <p:attrNameLst>
                                          <p:attrName>style.visibility</p:attrName>
                                        </p:attrNameLst>
                                      </p:cBhvr>
                                      <p:to>
                                        <p:strVal val="visible"/>
                                      </p:to>
                                    </p:set>
                                    <p:animEffect transition="in" filter="fade">
                                      <p:cBhvr>
                                        <p:cTn id="35" dur="1000"/>
                                        <p:tgtEl>
                                          <p:spTgt spid="153">
                                            <p:txEl>
                                              <p:pRg st="4" end="4"/>
                                            </p:txEl>
                                          </p:spTgt>
                                        </p:tgtEl>
                                      </p:cBhvr>
                                    </p:animEffect>
                                    <p:anim calcmode="lin" valueType="num">
                                      <p:cBhvr>
                                        <p:cTn id="36" dur="1000" fill="hold"/>
                                        <p:tgtEl>
                                          <p:spTgt spid="15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5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56"/>
                                        </p:tgtEl>
                                        <p:attrNameLst>
                                          <p:attrName>style.visibility</p:attrName>
                                        </p:attrNameLst>
                                      </p:cBhvr>
                                      <p:to>
                                        <p:strVal val="visible"/>
                                      </p:to>
                                    </p:set>
                                    <p:animEffect transition="in" filter="fade">
                                      <p:cBhvr>
                                        <p:cTn id="42" dur="1000"/>
                                        <p:tgtEl>
                                          <p:spTgt spid="156"/>
                                        </p:tgtEl>
                                      </p:cBhvr>
                                    </p:animEffect>
                                    <p:anim calcmode="lin" valueType="num">
                                      <p:cBhvr>
                                        <p:cTn id="43" dur="1000" fill="hold"/>
                                        <p:tgtEl>
                                          <p:spTgt spid="156"/>
                                        </p:tgtEl>
                                        <p:attrNameLst>
                                          <p:attrName>ppt_x</p:attrName>
                                        </p:attrNameLst>
                                      </p:cBhvr>
                                      <p:tavLst>
                                        <p:tav tm="0">
                                          <p:val>
                                            <p:strVal val="#ppt_x"/>
                                          </p:val>
                                        </p:tav>
                                        <p:tav tm="100000">
                                          <p:val>
                                            <p:strVal val="#ppt_x"/>
                                          </p:val>
                                        </p:tav>
                                      </p:tavLst>
                                    </p:anim>
                                    <p:anim calcmode="lin" valueType="num">
                                      <p:cBhvr>
                                        <p:cTn id="44" dur="1000" fill="hold"/>
                                        <p:tgtEl>
                                          <p:spTgt spid="156"/>
                                        </p:tgtEl>
                                        <p:attrNameLst>
                                          <p:attrName>ppt_y</p:attrName>
                                        </p:attrNameLst>
                                      </p:cBhvr>
                                      <p:tavLst>
                                        <p:tav tm="0">
                                          <p:val>
                                            <p:strVal val="#ppt_y+.1"/>
                                          </p:val>
                                        </p:tav>
                                        <p:tav tm="100000">
                                          <p:val>
                                            <p:strVal val="#ppt_y"/>
                                          </p:val>
                                        </p:tav>
                                      </p:tavLst>
                                    </p:anim>
                                  </p:childTnLst>
                                </p:cTn>
                              </p:par>
                            </p:childTnLst>
                          </p:cTn>
                        </p:par>
                        <p:par>
                          <p:cTn id="45" fill="hold">
                            <p:stCondLst>
                              <p:cond delay="1000"/>
                            </p:stCondLst>
                            <p:childTnLst>
                              <p:par>
                                <p:cTn id="46" presetID="1" presetClass="entr" presetSubtype="0" fill="hold" nodeType="afterEffect">
                                  <p:stCondLst>
                                    <p:cond delay="1000"/>
                                  </p:stCondLst>
                                  <p:childTnLst>
                                    <p:set>
                                      <p:cBhvr>
                                        <p:cTn id="47"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p:bldP spid="15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One Page Pitch</a:t>
            </a:r>
          </a:p>
        </p:txBody>
      </p:sp>
      <p:sp>
        <p:nvSpPr>
          <p:cNvPr id="162" name="Shape 16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Interesting</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Clear</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Short and </a:t>
            </a:r>
            <a:r>
              <a:rPr lang="en" dirty="0" smtClean="0">
                <a:solidFill>
                  <a:schemeClr val="accent6"/>
                </a:solidFill>
                <a:latin typeface="Quantico"/>
                <a:ea typeface="Quantico"/>
                <a:cs typeface="Quantico"/>
                <a:sym typeface="Quantico"/>
              </a:rPr>
              <a:t>meaningful</a:t>
            </a:r>
            <a:endParaRPr lang="en" b="1" dirty="0">
              <a:solidFill>
                <a:srgbClr val="00FFFF"/>
              </a:solidFill>
              <a:latin typeface="Quantico"/>
              <a:ea typeface="Quantico"/>
              <a:cs typeface="Quantico"/>
              <a:sym typeface="Quantico"/>
            </a:endParaRPr>
          </a:p>
        </p:txBody>
      </p:sp>
      <p:sp>
        <p:nvSpPr>
          <p:cNvPr id="163" name="Shape 163"/>
          <p:cNvSpPr txBox="1"/>
          <p:nvPr/>
        </p:nvSpPr>
        <p:spPr>
          <a:xfrm>
            <a:off x="1905000" y="1862758"/>
            <a:ext cx="3934500" cy="459000"/>
          </a:xfrm>
          <a:prstGeom prst="rect">
            <a:avLst/>
          </a:prstGeom>
          <a:noFill/>
          <a:ln>
            <a:noFill/>
          </a:ln>
        </p:spPr>
        <p:txBody>
          <a:bodyPr lIns="91425" tIns="91425" rIns="91425" bIns="91425" anchor="t" anchorCtr="0">
            <a:noAutofit/>
          </a:bodyPr>
          <a:lstStyle/>
          <a:p>
            <a:pPr marL="0" lvl="0" indent="0" algn="ctr" rtl="0">
              <a:lnSpc>
                <a:spcPct val="115000"/>
              </a:lnSpc>
              <a:spcBef>
                <a:spcPts val="0"/>
              </a:spcBef>
              <a:spcAft>
                <a:spcPts val="1600"/>
              </a:spcAft>
              <a:buNone/>
            </a:pPr>
            <a:r>
              <a:rPr lang="en" b="1" dirty="0">
                <a:solidFill>
                  <a:srgbClr val="00FFFF"/>
                </a:solidFill>
                <a:latin typeface="Quantico"/>
                <a:ea typeface="Quantico"/>
                <a:cs typeface="Quantico"/>
                <a:sym typeface="Quantico"/>
              </a:rPr>
              <a:t>(like this page)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animEffect transition="in" filter="fade">
                                      <p:cBhvr>
                                        <p:cTn id="7" dur="1000"/>
                                        <p:tgtEl>
                                          <p:spTgt spid="162">
                                            <p:txEl>
                                              <p:pRg st="0" end="0"/>
                                            </p:txEl>
                                          </p:spTgt>
                                        </p:tgtEl>
                                      </p:cBhvr>
                                    </p:animEffect>
                                    <p:anim calcmode="lin" valueType="num">
                                      <p:cBhvr>
                                        <p:cTn id="8" dur="1000" fill="hold"/>
                                        <p:tgtEl>
                                          <p:spTgt spid="16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62">
                                            <p:txEl>
                                              <p:pRg st="1" end="1"/>
                                            </p:txEl>
                                          </p:spTgt>
                                        </p:tgtEl>
                                        <p:attrNameLst>
                                          <p:attrName>style.visibility</p:attrName>
                                        </p:attrNameLst>
                                      </p:cBhvr>
                                      <p:to>
                                        <p:strVal val="visible"/>
                                      </p:to>
                                    </p:set>
                                    <p:animEffect transition="in" filter="fade">
                                      <p:cBhvr>
                                        <p:cTn id="14" dur="1000"/>
                                        <p:tgtEl>
                                          <p:spTgt spid="162">
                                            <p:txEl>
                                              <p:pRg st="1" end="1"/>
                                            </p:txEl>
                                          </p:spTgt>
                                        </p:tgtEl>
                                      </p:cBhvr>
                                    </p:animEffect>
                                    <p:anim calcmode="lin" valueType="num">
                                      <p:cBhvr>
                                        <p:cTn id="15" dur="1000" fill="hold"/>
                                        <p:tgtEl>
                                          <p:spTgt spid="16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6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2">
                                            <p:txEl>
                                              <p:pRg st="2" end="2"/>
                                            </p:txEl>
                                          </p:spTgt>
                                        </p:tgtEl>
                                        <p:attrNameLst>
                                          <p:attrName>style.visibility</p:attrName>
                                        </p:attrNameLst>
                                      </p:cBhvr>
                                      <p:to>
                                        <p:strVal val="visible"/>
                                      </p:to>
                                    </p:set>
                                    <p:animEffect transition="in" filter="fade">
                                      <p:cBhvr>
                                        <p:cTn id="21" dur="1000"/>
                                        <p:tgtEl>
                                          <p:spTgt spid="162">
                                            <p:txEl>
                                              <p:pRg st="2" end="2"/>
                                            </p:txEl>
                                          </p:spTgt>
                                        </p:tgtEl>
                                      </p:cBhvr>
                                    </p:animEffect>
                                    <p:anim calcmode="lin" valueType="num">
                                      <p:cBhvr>
                                        <p:cTn id="22" dur="1000" fill="hold"/>
                                        <p:tgtEl>
                                          <p:spTgt spid="16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6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One Page Pitch</a:t>
            </a:r>
          </a:p>
        </p:txBody>
      </p:sp>
      <p:sp>
        <p:nvSpPr>
          <p:cNvPr id="169" name="Shape 16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Checklist</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the game is like?</a:t>
            </a:r>
          </a:p>
          <a:p>
            <a:pPr marL="1371600" lvl="2"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Comparison</a:t>
            </a:r>
          </a:p>
          <a:p>
            <a:pPr marL="1371600" lvl="2"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Genre</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Platform (if important)</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players do in the game?</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is different/new in your game?</a:t>
            </a:r>
          </a:p>
          <a:p>
            <a:pPr lvl="0" rtl="0">
              <a:lnSpc>
                <a:spcPct val="100000"/>
              </a:lnSpc>
              <a:spcBef>
                <a:spcPts val="0"/>
              </a:spcBef>
              <a:spcAft>
                <a:spcPts val="600"/>
              </a:spcAft>
              <a:buNone/>
            </a:pPr>
            <a:r>
              <a:rPr lang="en" dirty="0">
                <a:solidFill>
                  <a:schemeClr val="accent6"/>
                </a:solidFill>
                <a:latin typeface="Quantico"/>
                <a:ea typeface="Quantico"/>
                <a:cs typeface="Quantico"/>
                <a:sym typeface="Quantico"/>
              </a:rPr>
              <a:t>(Iya ini cuma copy paste dari yang elevator pitch)</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More detailed than Elevator Pitch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9">
                                            <p:txEl>
                                              <p:pRg st="0" end="0"/>
                                            </p:txEl>
                                          </p:spTgt>
                                        </p:tgtEl>
                                        <p:attrNameLst>
                                          <p:attrName>style.visibility</p:attrName>
                                        </p:attrNameLst>
                                      </p:cBhvr>
                                      <p:to>
                                        <p:strVal val="visible"/>
                                      </p:to>
                                    </p:set>
                                    <p:animEffect transition="in" filter="fade">
                                      <p:cBhvr>
                                        <p:cTn id="7" dur="1000"/>
                                        <p:tgtEl>
                                          <p:spTgt spid="169">
                                            <p:txEl>
                                              <p:pRg st="0" end="0"/>
                                            </p:txEl>
                                          </p:spTgt>
                                        </p:tgtEl>
                                      </p:cBhvr>
                                    </p:animEffect>
                                    <p:anim calcmode="lin" valueType="num">
                                      <p:cBhvr>
                                        <p:cTn id="8" dur="1000" fill="hold"/>
                                        <p:tgtEl>
                                          <p:spTgt spid="16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9">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9">
                                            <p:txEl>
                                              <p:pRg st="1" end="1"/>
                                            </p:txEl>
                                          </p:spTgt>
                                        </p:tgtEl>
                                        <p:attrNameLst>
                                          <p:attrName>style.visibility</p:attrName>
                                        </p:attrNameLst>
                                      </p:cBhvr>
                                      <p:to>
                                        <p:strVal val="visible"/>
                                      </p:to>
                                    </p:set>
                                    <p:animEffect transition="in" filter="fade">
                                      <p:cBhvr>
                                        <p:cTn id="12" dur="1000"/>
                                        <p:tgtEl>
                                          <p:spTgt spid="169">
                                            <p:txEl>
                                              <p:pRg st="1" end="1"/>
                                            </p:txEl>
                                          </p:spTgt>
                                        </p:tgtEl>
                                      </p:cBhvr>
                                    </p:animEffect>
                                    <p:anim calcmode="lin" valueType="num">
                                      <p:cBhvr>
                                        <p:cTn id="13" dur="1000" fill="hold"/>
                                        <p:tgtEl>
                                          <p:spTgt spid="169">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69">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69">
                                            <p:txEl>
                                              <p:pRg st="2" end="2"/>
                                            </p:txEl>
                                          </p:spTgt>
                                        </p:tgtEl>
                                        <p:attrNameLst>
                                          <p:attrName>style.visibility</p:attrName>
                                        </p:attrNameLst>
                                      </p:cBhvr>
                                      <p:to>
                                        <p:strVal val="visible"/>
                                      </p:to>
                                    </p:set>
                                    <p:animEffect transition="in" filter="fade">
                                      <p:cBhvr>
                                        <p:cTn id="17" dur="1000"/>
                                        <p:tgtEl>
                                          <p:spTgt spid="169">
                                            <p:txEl>
                                              <p:pRg st="2" end="2"/>
                                            </p:txEl>
                                          </p:spTgt>
                                        </p:tgtEl>
                                      </p:cBhvr>
                                    </p:animEffect>
                                    <p:anim calcmode="lin" valueType="num">
                                      <p:cBhvr>
                                        <p:cTn id="18" dur="1000" fill="hold"/>
                                        <p:tgtEl>
                                          <p:spTgt spid="169">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69">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69">
                                            <p:txEl>
                                              <p:pRg st="3" end="3"/>
                                            </p:txEl>
                                          </p:spTgt>
                                        </p:tgtEl>
                                        <p:attrNameLst>
                                          <p:attrName>style.visibility</p:attrName>
                                        </p:attrNameLst>
                                      </p:cBhvr>
                                      <p:to>
                                        <p:strVal val="visible"/>
                                      </p:to>
                                    </p:set>
                                    <p:animEffect transition="in" filter="fade">
                                      <p:cBhvr>
                                        <p:cTn id="22" dur="1000"/>
                                        <p:tgtEl>
                                          <p:spTgt spid="169">
                                            <p:txEl>
                                              <p:pRg st="3" end="3"/>
                                            </p:txEl>
                                          </p:spTgt>
                                        </p:tgtEl>
                                      </p:cBhvr>
                                    </p:animEffect>
                                    <p:anim calcmode="lin" valueType="num">
                                      <p:cBhvr>
                                        <p:cTn id="23" dur="1000" fill="hold"/>
                                        <p:tgtEl>
                                          <p:spTgt spid="169">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69">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69">
                                            <p:txEl>
                                              <p:pRg st="4" end="4"/>
                                            </p:txEl>
                                          </p:spTgt>
                                        </p:tgtEl>
                                        <p:attrNameLst>
                                          <p:attrName>style.visibility</p:attrName>
                                        </p:attrNameLst>
                                      </p:cBhvr>
                                      <p:to>
                                        <p:strVal val="visible"/>
                                      </p:to>
                                    </p:set>
                                    <p:animEffect transition="in" filter="fade">
                                      <p:cBhvr>
                                        <p:cTn id="27" dur="1000"/>
                                        <p:tgtEl>
                                          <p:spTgt spid="169">
                                            <p:txEl>
                                              <p:pRg st="4" end="4"/>
                                            </p:txEl>
                                          </p:spTgt>
                                        </p:tgtEl>
                                      </p:cBhvr>
                                    </p:animEffect>
                                    <p:anim calcmode="lin" valueType="num">
                                      <p:cBhvr>
                                        <p:cTn id="28" dur="1000" fill="hold"/>
                                        <p:tgtEl>
                                          <p:spTgt spid="169">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69">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69">
                                            <p:txEl>
                                              <p:pRg st="5" end="5"/>
                                            </p:txEl>
                                          </p:spTgt>
                                        </p:tgtEl>
                                        <p:attrNameLst>
                                          <p:attrName>style.visibility</p:attrName>
                                        </p:attrNameLst>
                                      </p:cBhvr>
                                      <p:to>
                                        <p:strVal val="visible"/>
                                      </p:to>
                                    </p:set>
                                    <p:animEffect transition="in" filter="fade">
                                      <p:cBhvr>
                                        <p:cTn id="32" dur="1000"/>
                                        <p:tgtEl>
                                          <p:spTgt spid="169">
                                            <p:txEl>
                                              <p:pRg st="5" end="5"/>
                                            </p:txEl>
                                          </p:spTgt>
                                        </p:tgtEl>
                                      </p:cBhvr>
                                    </p:animEffect>
                                    <p:anim calcmode="lin" valueType="num">
                                      <p:cBhvr>
                                        <p:cTn id="33" dur="1000" fill="hold"/>
                                        <p:tgtEl>
                                          <p:spTgt spid="169">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169">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69">
                                            <p:txEl>
                                              <p:pRg st="6" end="6"/>
                                            </p:txEl>
                                          </p:spTgt>
                                        </p:tgtEl>
                                        <p:attrNameLst>
                                          <p:attrName>style.visibility</p:attrName>
                                        </p:attrNameLst>
                                      </p:cBhvr>
                                      <p:to>
                                        <p:strVal val="visible"/>
                                      </p:to>
                                    </p:set>
                                    <p:animEffect transition="in" filter="fade">
                                      <p:cBhvr>
                                        <p:cTn id="37" dur="1000"/>
                                        <p:tgtEl>
                                          <p:spTgt spid="169">
                                            <p:txEl>
                                              <p:pRg st="6" end="6"/>
                                            </p:txEl>
                                          </p:spTgt>
                                        </p:tgtEl>
                                      </p:cBhvr>
                                    </p:animEffect>
                                    <p:anim calcmode="lin" valueType="num">
                                      <p:cBhvr>
                                        <p:cTn id="38" dur="1000" fill="hold"/>
                                        <p:tgtEl>
                                          <p:spTgt spid="169">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69">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69">
                                            <p:txEl>
                                              <p:pRg st="7" end="7"/>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69">
                                            <p:txEl>
                                              <p:pRg st="8" end="8"/>
                                            </p:txEl>
                                          </p:spTgt>
                                        </p:tgtEl>
                                        <p:attrNameLst>
                                          <p:attrName>style.visibility</p:attrName>
                                        </p:attrNameLst>
                                      </p:cBhvr>
                                      <p:to>
                                        <p:strVal val="visible"/>
                                      </p:to>
                                    </p:set>
                                    <p:animEffect transition="in" filter="fade">
                                      <p:cBhvr>
                                        <p:cTn id="48" dur="1000"/>
                                        <p:tgtEl>
                                          <p:spTgt spid="169">
                                            <p:txEl>
                                              <p:pRg st="8" end="8"/>
                                            </p:txEl>
                                          </p:spTgt>
                                        </p:tgtEl>
                                      </p:cBhvr>
                                    </p:animEffect>
                                    <p:anim calcmode="lin" valueType="num">
                                      <p:cBhvr>
                                        <p:cTn id="49" dur="1000" fill="hold"/>
                                        <p:tgtEl>
                                          <p:spTgt spid="169">
                                            <p:txEl>
                                              <p:pRg st="8" end="8"/>
                                            </p:txEl>
                                          </p:spTgt>
                                        </p:tgtEl>
                                        <p:attrNameLst>
                                          <p:attrName>ppt_x</p:attrName>
                                        </p:attrNameLst>
                                      </p:cBhvr>
                                      <p:tavLst>
                                        <p:tav tm="0">
                                          <p:val>
                                            <p:strVal val="#ppt_x"/>
                                          </p:val>
                                        </p:tav>
                                        <p:tav tm="100000">
                                          <p:val>
                                            <p:strVal val="#ppt_x"/>
                                          </p:val>
                                        </p:tav>
                                      </p:tavLst>
                                    </p:anim>
                                    <p:anim calcmode="lin" valueType="num">
                                      <p:cBhvr>
                                        <p:cTn id="50" dur="1000" fill="hold"/>
                                        <p:tgtEl>
                                          <p:spTgt spid="169">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Full Pitch</a:t>
            </a:r>
          </a:p>
        </p:txBody>
      </p:sp>
      <p:sp>
        <p:nvSpPr>
          <p:cNvPr id="175" name="Shape 17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600"/>
              </a:spcAft>
              <a:buClr>
                <a:schemeClr val="accent6"/>
              </a:buClr>
              <a:buSzPct val="100000"/>
              <a:buFont typeface="Quantico"/>
              <a:buChar char="➔"/>
            </a:pPr>
            <a:r>
              <a:rPr lang="en" dirty="0">
                <a:solidFill>
                  <a:schemeClr val="accent6"/>
                </a:solidFill>
                <a:latin typeface="Quantico"/>
                <a:ea typeface="Quantico"/>
                <a:cs typeface="Quantico"/>
                <a:sym typeface="Quantico"/>
              </a:rPr>
              <a:t>First of all: </a:t>
            </a:r>
          </a:p>
          <a:p>
            <a:pPr marL="914400" marR="0" lvl="0" indent="457200" algn="l" rtl="0">
              <a:lnSpc>
                <a:spcPct val="100000"/>
              </a:lnSpc>
              <a:spcBef>
                <a:spcPts val="0"/>
              </a:spcBef>
              <a:spcAft>
                <a:spcPts val="600"/>
              </a:spcAft>
              <a:buNone/>
            </a:pPr>
            <a:r>
              <a:rPr lang="en" b="1" dirty="0">
                <a:solidFill>
                  <a:srgbClr val="00FFFF"/>
                </a:solidFill>
                <a:latin typeface="Quantico"/>
                <a:ea typeface="Quantico"/>
                <a:cs typeface="Quantico"/>
                <a:sym typeface="Quantico"/>
              </a:rPr>
              <a:t>Good job!</a:t>
            </a:r>
          </a:p>
          <a:p>
            <a:pPr marL="457200" marR="0" lvl="0"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Time limit: 10-30 minutes</a:t>
            </a:r>
          </a:p>
          <a:p>
            <a:pPr marL="457200" marR="0" lvl="0"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Objective: </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Make them interested with your idea</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Make them want to help you</a:t>
            </a:r>
          </a:p>
        </p:txBody>
      </p:sp>
      <p:pic>
        <p:nvPicPr>
          <p:cNvPr id="176" name="Shape 176"/>
          <p:cNvPicPr preferRelativeResize="0"/>
          <p:nvPr/>
        </p:nvPicPr>
        <p:blipFill>
          <a:blip r:embed="rId3">
            <a:alphaModFix/>
          </a:blip>
          <a:stretch>
            <a:fillRect/>
          </a:stretch>
        </p:blipFill>
        <p:spPr>
          <a:xfrm>
            <a:off x="5855674" y="0"/>
            <a:ext cx="3447224" cy="51708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5">
                                            <p:txEl>
                                              <p:pRg st="0" end="0"/>
                                            </p:txEl>
                                          </p:spTgt>
                                        </p:tgtEl>
                                        <p:attrNameLst>
                                          <p:attrName>style.visibility</p:attrName>
                                        </p:attrNameLst>
                                      </p:cBhvr>
                                      <p:to>
                                        <p:strVal val="visible"/>
                                      </p:to>
                                    </p:set>
                                    <p:animEffect transition="in" filter="fade">
                                      <p:cBhvr>
                                        <p:cTn id="7" dur="1000"/>
                                        <p:tgtEl>
                                          <p:spTgt spid="175">
                                            <p:txEl>
                                              <p:pRg st="0" end="0"/>
                                            </p:txEl>
                                          </p:spTgt>
                                        </p:tgtEl>
                                      </p:cBhvr>
                                    </p:animEffect>
                                    <p:anim calcmode="lin" valueType="num">
                                      <p:cBhvr>
                                        <p:cTn id="8" dur="1000" fill="hold"/>
                                        <p:tgtEl>
                                          <p:spTgt spid="17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7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75">
                                            <p:txEl>
                                              <p:pRg st="1" end="1"/>
                                            </p:txEl>
                                          </p:spTgt>
                                        </p:tgtEl>
                                        <p:attrNameLst>
                                          <p:attrName>style.visibility</p:attrName>
                                        </p:attrNameLst>
                                      </p:cBhvr>
                                      <p:to>
                                        <p:strVal val="visible"/>
                                      </p:to>
                                    </p:set>
                                    <p:animEffect transition="in" filter="fade">
                                      <p:cBhvr>
                                        <p:cTn id="14" dur="1000"/>
                                        <p:tgtEl>
                                          <p:spTgt spid="175">
                                            <p:txEl>
                                              <p:pRg st="1" end="1"/>
                                            </p:txEl>
                                          </p:spTgt>
                                        </p:tgtEl>
                                      </p:cBhvr>
                                    </p:animEffect>
                                    <p:anim calcmode="lin" valueType="num">
                                      <p:cBhvr>
                                        <p:cTn id="15" dur="1000" fill="hold"/>
                                        <p:tgtEl>
                                          <p:spTgt spid="17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75">
                                            <p:txEl>
                                              <p:pRg st="1" end="1"/>
                                            </p:txEl>
                                          </p:spTgt>
                                        </p:tgtEl>
                                        <p:attrNameLst>
                                          <p:attrName>ppt_y</p:attrName>
                                        </p:attrNameLst>
                                      </p:cBhvr>
                                      <p:tavLst>
                                        <p:tav tm="0">
                                          <p:val>
                                            <p:strVal val="#ppt_y+.1"/>
                                          </p:val>
                                        </p:tav>
                                        <p:tav tm="100000">
                                          <p:val>
                                            <p:strVal val="#ppt_y"/>
                                          </p:val>
                                        </p:tav>
                                      </p:tavLst>
                                    </p:anim>
                                  </p:childTnLst>
                                </p:cTn>
                              </p:par>
                              <p:par>
                                <p:cTn id="17" presetID="17" presetClass="entr" presetSubtype="2" fill="hold" nodeType="withEffect">
                                  <p:stCondLst>
                                    <p:cond delay="0"/>
                                  </p:stCondLst>
                                  <p:childTnLst>
                                    <p:set>
                                      <p:cBhvr>
                                        <p:cTn id="18" dur="1" fill="hold">
                                          <p:stCondLst>
                                            <p:cond delay="0"/>
                                          </p:stCondLst>
                                        </p:cTn>
                                        <p:tgtEl>
                                          <p:spTgt spid="176"/>
                                        </p:tgtEl>
                                        <p:attrNameLst>
                                          <p:attrName>style.visibility</p:attrName>
                                        </p:attrNameLst>
                                      </p:cBhvr>
                                      <p:to>
                                        <p:strVal val="visible"/>
                                      </p:to>
                                    </p:set>
                                    <p:anim calcmode="lin" valueType="num">
                                      <p:cBhvr>
                                        <p:cTn id="19" dur="500" fill="hold"/>
                                        <p:tgtEl>
                                          <p:spTgt spid="176"/>
                                        </p:tgtEl>
                                        <p:attrNameLst>
                                          <p:attrName>ppt_x</p:attrName>
                                        </p:attrNameLst>
                                      </p:cBhvr>
                                      <p:tavLst>
                                        <p:tav tm="0">
                                          <p:val>
                                            <p:strVal val="#ppt_x+#ppt_w/2"/>
                                          </p:val>
                                        </p:tav>
                                        <p:tav tm="100000">
                                          <p:val>
                                            <p:strVal val="#ppt_x"/>
                                          </p:val>
                                        </p:tav>
                                      </p:tavLst>
                                    </p:anim>
                                    <p:anim calcmode="lin" valueType="num">
                                      <p:cBhvr>
                                        <p:cTn id="20" dur="500" fill="hold"/>
                                        <p:tgtEl>
                                          <p:spTgt spid="176"/>
                                        </p:tgtEl>
                                        <p:attrNameLst>
                                          <p:attrName>ppt_y</p:attrName>
                                        </p:attrNameLst>
                                      </p:cBhvr>
                                      <p:tavLst>
                                        <p:tav tm="0">
                                          <p:val>
                                            <p:strVal val="#ppt_y"/>
                                          </p:val>
                                        </p:tav>
                                        <p:tav tm="100000">
                                          <p:val>
                                            <p:strVal val="#ppt_y"/>
                                          </p:val>
                                        </p:tav>
                                      </p:tavLst>
                                    </p:anim>
                                    <p:anim calcmode="lin" valueType="num">
                                      <p:cBhvr>
                                        <p:cTn id="21" dur="500" fill="hold"/>
                                        <p:tgtEl>
                                          <p:spTgt spid="176"/>
                                        </p:tgtEl>
                                        <p:attrNameLst>
                                          <p:attrName>ppt_w</p:attrName>
                                        </p:attrNameLst>
                                      </p:cBhvr>
                                      <p:tavLst>
                                        <p:tav tm="0">
                                          <p:val>
                                            <p:fltVal val="0"/>
                                          </p:val>
                                        </p:tav>
                                        <p:tav tm="100000">
                                          <p:val>
                                            <p:strVal val="#ppt_w"/>
                                          </p:val>
                                        </p:tav>
                                      </p:tavLst>
                                    </p:anim>
                                    <p:anim calcmode="lin" valueType="num">
                                      <p:cBhvr>
                                        <p:cTn id="22" dur="500" fill="hold"/>
                                        <p:tgtEl>
                                          <p:spTgt spid="176"/>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75">
                                            <p:txEl>
                                              <p:pRg st="2" end="2"/>
                                            </p:txEl>
                                          </p:spTgt>
                                        </p:tgtEl>
                                        <p:attrNameLst>
                                          <p:attrName>style.visibility</p:attrName>
                                        </p:attrNameLst>
                                      </p:cBhvr>
                                      <p:to>
                                        <p:strVal val="visible"/>
                                      </p:to>
                                    </p:set>
                                    <p:animEffect transition="in" filter="fade">
                                      <p:cBhvr>
                                        <p:cTn id="27" dur="1000"/>
                                        <p:tgtEl>
                                          <p:spTgt spid="175">
                                            <p:txEl>
                                              <p:pRg st="2" end="2"/>
                                            </p:txEl>
                                          </p:spTgt>
                                        </p:tgtEl>
                                      </p:cBhvr>
                                    </p:animEffect>
                                    <p:anim calcmode="lin" valueType="num">
                                      <p:cBhvr>
                                        <p:cTn id="28" dur="1000" fill="hold"/>
                                        <p:tgtEl>
                                          <p:spTgt spid="175">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17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75">
                                            <p:txEl>
                                              <p:pRg st="3" end="3"/>
                                            </p:txEl>
                                          </p:spTgt>
                                        </p:tgtEl>
                                        <p:attrNameLst>
                                          <p:attrName>style.visibility</p:attrName>
                                        </p:attrNameLst>
                                      </p:cBhvr>
                                      <p:to>
                                        <p:strVal val="visible"/>
                                      </p:to>
                                    </p:set>
                                    <p:animEffect transition="in" filter="fade">
                                      <p:cBhvr>
                                        <p:cTn id="34" dur="1000"/>
                                        <p:tgtEl>
                                          <p:spTgt spid="175">
                                            <p:txEl>
                                              <p:pRg st="3" end="3"/>
                                            </p:txEl>
                                          </p:spTgt>
                                        </p:tgtEl>
                                      </p:cBhvr>
                                    </p:animEffect>
                                    <p:anim calcmode="lin" valueType="num">
                                      <p:cBhvr>
                                        <p:cTn id="35" dur="1000" fill="hold"/>
                                        <p:tgtEl>
                                          <p:spTgt spid="175">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17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75">
                                            <p:txEl>
                                              <p:pRg st="4" end="4"/>
                                            </p:txEl>
                                          </p:spTgt>
                                        </p:tgtEl>
                                        <p:attrNameLst>
                                          <p:attrName>style.visibility</p:attrName>
                                        </p:attrNameLst>
                                      </p:cBhvr>
                                      <p:to>
                                        <p:strVal val="visible"/>
                                      </p:to>
                                    </p:set>
                                    <p:animEffect transition="in" filter="fade">
                                      <p:cBhvr>
                                        <p:cTn id="41" dur="1000"/>
                                        <p:tgtEl>
                                          <p:spTgt spid="175">
                                            <p:txEl>
                                              <p:pRg st="4" end="4"/>
                                            </p:txEl>
                                          </p:spTgt>
                                        </p:tgtEl>
                                      </p:cBhvr>
                                    </p:animEffect>
                                    <p:anim calcmode="lin" valueType="num">
                                      <p:cBhvr>
                                        <p:cTn id="42" dur="1000" fill="hold"/>
                                        <p:tgtEl>
                                          <p:spTgt spid="175">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17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75">
                                            <p:txEl>
                                              <p:pRg st="5" end="5"/>
                                            </p:txEl>
                                          </p:spTgt>
                                        </p:tgtEl>
                                        <p:attrNameLst>
                                          <p:attrName>style.visibility</p:attrName>
                                        </p:attrNameLst>
                                      </p:cBhvr>
                                      <p:to>
                                        <p:strVal val="visible"/>
                                      </p:to>
                                    </p:set>
                                    <p:animEffect transition="in" filter="fade">
                                      <p:cBhvr>
                                        <p:cTn id="48" dur="1000"/>
                                        <p:tgtEl>
                                          <p:spTgt spid="175">
                                            <p:txEl>
                                              <p:pRg st="5" end="5"/>
                                            </p:txEl>
                                          </p:spTgt>
                                        </p:tgtEl>
                                      </p:cBhvr>
                                    </p:animEffect>
                                    <p:anim calcmode="lin" valueType="num">
                                      <p:cBhvr>
                                        <p:cTn id="49" dur="1000" fill="hold"/>
                                        <p:tgtEl>
                                          <p:spTgt spid="175">
                                            <p:txEl>
                                              <p:pRg st="5" end="5"/>
                                            </p:txEl>
                                          </p:spTgt>
                                        </p:tgtEl>
                                        <p:attrNameLst>
                                          <p:attrName>ppt_x</p:attrName>
                                        </p:attrNameLst>
                                      </p:cBhvr>
                                      <p:tavLst>
                                        <p:tav tm="0">
                                          <p:val>
                                            <p:strVal val="#ppt_x"/>
                                          </p:val>
                                        </p:tav>
                                        <p:tav tm="100000">
                                          <p:val>
                                            <p:strVal val="#ppt_x"/>
                                          </p:val>
                                        </p:tav>
                                      </p:tavLst>
                                    </p:anim>
                                    <p:anim calcmode="lin" valueType="num">
                                      <p:cBhvr>
                                        <p:cTn id="50" dur="1000" fill="hold"/>
                                        <p:tgtEl>
                                          <p:spTgt spid="175">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Full Pitch</a:t>
            </a:r>
          </a:p>
        </p:txBody>
      </p:sp>
      <p:sp>
        <p:nvSpPr>
          <p:cNvPr id="182" name="Shape 18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600"/>
              </a:spcAft>
              <a:buClr>
                <a:schemeClr val="accent6"/>
              </a:buClr>
              <a:buSzPct val="100000"/>
              <a:buFont typeface="Quantico"/>
              <a:buChar char="➔"/>
            </a:pPr>
            <a:r>
              <a:rPr lang="en" dirty="0">
                <a:solidFill>
                  <a:schemeClr val="accent6"/>
                </a:solidFill>
                <a:latin typeface="Quantico"/>
                <a:ea typeface="Quantico"/>
                <a:cs typeface="Quantico"/>
                <a:sym typeface="Quantico"/>
              </a:rPr>
              <a:t>Need to be clear</a:t>
            </a:r>
          </a:p>
          <a:p>
            <a:pPr marL="457200" marR="0" lvl="0"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Different audience = different points to focus on</a:t>
            </a:r>
          </a:p>
          <a:p>
            <a:pPr marL="457200" marR="0" lvl="0" indent="-228600" algn="l" rtl="0">
              <a:lnSpc>
                <a:spcPct val="100000"/>
              </a:lnSpc>
              <a:spcBef>
                <a:spcPts val="0"/>
              </a:spcBef>
              <a:spcAft>
                <a:spcPts val="600"/>
              </a:spcAft>
              <a:buClr>
                <a:schemeClr val="accent6"/>
              </a:buClr>
              <a:buChar char="➔"/>
            </a:pPr>
            <a:r>
              <a:rPr lang="en" dirty="0">
                <a:solidFill>
                  <a:schemeClr val="accent6"/>
                </a:solidFill>
                <a:latin typeface="Quantico"/>
                <a:ea typeface="Quantico"/>
                <a:cs typeface="Quantico"/>
                <a:sym typeface="Quantico"/>
              </a:rPr>
              <a:t>Rule of thumb: </a:t>
            </a:r>
          </a:p>
          <a:p>
            <a:pPr marL="914400" marR="0" lvl="1" indent="-228600" algn="l" rtl="0">
              <a:lnSpc>
                <a:spcPct val="100000"/>
              </a:lnSpc>
              <a:spcBef>
                <a:spcPts val="0"/>
              </a:spcBef>
              <a:spcAft>
                <a:spcPts val="600"/>
              </a:spcAft>
              <a:buClr>
                <a:schemeClr val="accent6"/>
              </a:buClr>
              <a:buChar char="◆"/>
            </a:pPr>
            <a:r>
              <a:rPr lang="en" b="1" dirty="0">
                <a:solidFill>
                  <a:schemeClr val="accent6"/>
                </a:solidFill>
                <a:latin typeface="Quantico"/>
                <a:ea typeface="Quantico"/>
                <a:cs typeface="Quantico"/>
                <a:sym typeface="Quantico"/>
              </a:rPr>
              <a:t>gameplay</a:t>
            </a:r>
          </a:p>
          <a:p>
            <a:pPr marL="914400" marR="0" lvl="1" indent="-228600" algn="l" rtl="0">
              <a:lnSpc>
                <a:spcPct val="100000"/>
              </a:lnSpc>
              <a:spcBef>
                <a:spcPts val="0"/>
              </a:spcBef>
              <a:spcAft>
                <a:spcPts val="600"/>
              </a:spcAft>
              <a:buClr>
                <a:schemeClr val="accent6"/>
              </a:buClr>
              <a:buChar char="◆"/>
            </a:pPr>
            <a:r>
              <a:rPr lang="en" b="1" dirty="0">
                <a:solidFill>
                  <a:schemeClr val="accent6"/>
                </a:solidFill>
                <a:latin typeface="Quantico"/>
                <a:ea typeface="Quantico"/>
                <a:cs typeface="Quantico"/>
                <a:sym typeface="Quantico"/>
              </a:rPr>
              <a:t>unique selling points</a:t>
            </a:r>
          </a:p>
          <a:p>
            <a:pPr marL="914400" marR="0" lvl="1" indent="-228600" algn="l" rtl="0">
              <a:lnSpc>
                <a:spcPct val="100000"/>
              </a:lnSpc>
              <a:spcBef>
                <a:spcPts val="0"/>
              </a:spcBef>
              <a:spcAft>
                <a:spcPts val="600"/>
              </a:spcAft>
              <a:buClr>
                <a:schemeClr val="accent6"/>
              </a:buClr>
              <a:buChar char="◆"/>
            </a:pPr>
            <a:r>
              <a:rPr lang="en" b="1" dirty="0">
                <a:solidFill>
                  <a:schemeClr val="accent6"/>
                </a:solidFill>
                <a:latin typeface="Quantico"/>
                <a:ea typeface="Quantico"/>
                <a:cs typeface="Quantico"/>
                <a:sym typeface="Quantico"/>
              </a:rPr>
              <a:t>why people want to play your game</a:t>
            </a:r>
          </a:p>
          <a:p>
            <a:pPr marR="0" lvl="0" algn="l" rtl="0">
              <a:lnSpc>
                <a:spcPct val="115000"/>
              </a:lnSpc>
              <a:spcBef>
                <a:spcPts val="0"/>
              </a:spcBef>
              <a:spcAft>
                <a:spcPts val="1600"/>
              </a:spcAft>
              <a:buNone/>
            </a:pPr>
            <a:endParaRPr>
              <a:solidFill>
                <a:schemeClr val="accent6"/>
              </a:solidFill>
              <a:latin typeface="Quantico"/>
              <a:ea typeface="Quantico"/>
              <a:cs typeface="Quantico"/>
              <a:sym typeface="Quantic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2">
                                            <p:txEl>
                                              <p:pRg st="0" end="0"/>
                                            </p:txEl>
                                          </p:spTgt>
                                        </p:tgtEl>
                                        <p:attrNameLst>
                                          <p:attrName>style.visibility</p:attrName>
                                        </p:attrNameLst>
                                      </p:cBhvr>
                                      <p:to>
                                        <p:strVal val="visible"/>
                                      </p:to>
                                    </p:set>
                                    <p:animEffect transition="in" filter="fade">
                                      <p:cBhvr>
                                        <p:cTn id="7" dur="1000"/>
                                        <p:tgtEl>
                                          <p:spTgt spid="182">
                                            <p:txEl>
                                              <p:pRg st="0" end="0"/>
                                            </p:txEl>
                                          </p:spTgt>
                                        </p:tgtEl>
                                      </p:cBhvr>
                                    </p:animEffect>
                                    <p:anim calcmode="lin" valueType="num">
                                      <p:cBhvr>
                                        <p:cTn id="8" dur="1000" fill="hold"/>
                                        <p:tgtEl>
                                          <p:spTgt spid="18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8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2">
                                            <p:txEl>
                                              <p:pRg st="1" end="1"/>
                                            </p:txEl>
                                          </p:spTgt>
                                        </p:tgtEl>
                                        <p:attrNameLst>
                                          <p:attrName>style.visibility</p:attrName>
                                        </p:attrNameLst>
                                      </p:cBhvr>
                                      <p:to>
                                        <p:strVal val="visible"/>
                                      </p:to>
                                    </p:set>
                                    <p:animEffect transition="in" filter="fade">
                                      <p:cBhvr>
                                        <p:cTn id="14" dur="1000"/>
                                        <p:tgtEl>
                                          <p:spTgt spid="182">
                                            <p:txEl>
                                              <p:pRg st="1" end="1"/>
                                            </p:txEl>
                                          </p:spTgt>
                                        </p:tgtEl>
                                      </p:cBhvr>
                                    </p:animEffect>
                                    <p:anim calcmode="lin" valueType="num">
                                      <p:cBhvr>
                                        <p:cTn id="15" dur="1000" fill="hold"/>
                                        <p:tgtEl>
                                          <p:spTgt spid="18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8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2">
                                            <p:txEl>
                                              <p:pRg st="2" end="2"/>
                                            </p:txEl>
                                          </p:spTgt>
                                        </p:tgtEl>
                                        <p:attrNameLst>
                                          <p:attrName>style.visibility</p:attrName>
                                        </p:attrNameLst>
                                      </p:cBhvr>
                                      <p:to>
                                        <p:strVal val="visible"/>
                                      </p:to>
                                    </p:set>
                                    <p:animEffect transition="in" filter="fade">
                                      <p:cBhvr>
                                        <p:cTn id="21" dur="1000"/>
                                        <p:tgtEl>
                                          <p:spTgt spid="182">
                                            <p:txEl>
                                              <p:pRg st="2" end="2"/>
                                            </p:txEl>
                                          </p:spTgt>
                                        </p:tgtEl>
                                      </p:cBhvr>
                                    </p:animEffect>
                                    <p:anim calcmode="lin" valueType="num">
                                      <p:cBhvr>
                                        <p:cTn id="22" dur="1000" fill="hold"/>
                                        <p:tgtEl>
                                          <p:spTgt spid="18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8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82">
                                            <p:txEl>
                                              <p:pRg st="3" end="3"/>
                                            </p:txEl>
                                          </p:spTgt>
                                        </p:tgtEl>
                                        <p:attrNameLst>
                                          <p:attrName>style.visibility</p:attrName>
                                        </p:attrNameLst>
                                      </p:cBhvr>
                                      <p:to>
                                        <p:strVal val="visible"/>
                                      </p:to>
                                    </p:set>
                                    <p:animEffect transition="in" filter="fade">
                                      <p:cBhvr>
                                        <p:cTn id="28" dur="1000"/>
                                        <p:tgtEl>
                                          <p:spTgt spid="182">
                                            <p:txEl>
                                              <p:pRg st="3" end="3"/>
                                            </p:txEl>
                                          </p:spTgt>
                                        </p:tgtEl>
                                      </p:cBhvr>
                                    </p:animEffect>
                                    <p:anim calcmode="lin" valueType="num">
                                      <p:cBhvr>
                                        <p:cTn id="29" dur="1000" fill="hold"/>
                                        <p:tgtEl>
                                          <p:spTgt spid="18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8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82">
                                            <p:txEl>
                                              <p:pRg st="4" end="4"/>
                                            </p:txEl>
                                          </p:spTgt>
                                        </p:tgtEl>
                                        <p:attrNameLst>
                                          <p:attrName>style.visibility</p:attrName>
                                        </p:attrNameLst>
                                      </p:cBhvr>
                                      <p:to>
                                        <p:strVal val="visible"/>
                                      </p:to>
                                    </p:set>
                                    <p:animEffect transition="in" filter="fade">
                                      <p:cBhvr>
                                        <p:cTn id="35" dur="1000"/>
                                        <p:tgtEl>
                                          <p:spTgt spid="182">
                                            <p:txEl>
                                              <p:pRg st="4" end="4"/>
                                            </p:txEl>
                                          </p:spTgt>
                                        </p:tgtEl>
                                      </p:cBhvr>
                                    </p:animEffect>
                                    <p:anim calcmode="lin" valueType="num">
                                      <p:cBhvr>
                                        <p:cTn id="36" dur="1000" fill="hold"/>
                                        <p:tgtEl>
                                          <p:spTgt spid="18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8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82">
                                            <p:txEl>
                                              <p:pRg st="5" end="5"/>
                                            </p:txEl>
                                          </p:spTgt>
                                        </p:tgtEl>
                                        <p:attrNameLst>
                                          <p:attrName>style.visibility</p:attrName>
                                        </p:attrNameLst>
                                      </p:cBhvr>
                                      <p:to>
                                        <p:strVal val="visible"/>
                                      </p:to>
                                    </p:set>
                                    <p:animEffect transition="in" filter="fade">
                                      <p:cBhvr>
                                        <p:cTn id="42" dur="1000"/>
                                        <p:tgtEl>
                                          <p:spTgt spid="182">
                                            <p:txEl>
                                              <p:pRg st="5" end="5"/>
                                            </p:txEl>
                                          </p:spTgt>
                                        </p:tgtEl>
                                      </p:cBhvr>
                                    </p:animEffect>
                                    <p:anim calcmode="lin" valueType="num">
                                      <p:cBhvr>
                                        <p:cTn id="43" dur="1000" fill="hold"/>
                                        <p:tgtEl>
                                          <p:spTgt spid="18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8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Full Pitch</a:t>
            </a:r>
          </a:p>
        </p:txBody>
      </p:sp>
      <p:sp>
        <p:nvSpPr>
          <p:cNvPr id="188" name="Shape 18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600"/>
              </a:spcAft>
              <a:buClr>
                <a:schemeClr val="accent6"/>
              </a:buClr>
              <a:buSzPct val="100000"/>
              <a:buFont typeface="Quantico"/>
              <a:buChar char="➔"/>
            </a:pPr>
            <a:r>
              <a:rPr lang="en" dirty="0">
                <a:solidFill>
                  <a:schemeClr val="accent6"/>
                </a:solidFill>
                <a:latin typeface="Quantico"/>
                <a:ea typeface="Quantico"/>
                <a:cs typeface="Quantico"/>
                <a:sym typeface="Quantico"/>
              </a:rPr>
              <a:t>Checklist</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the game is like?</a:t>
            </a:r>
          </a:p>
          <a:p>
            <a:pPr marL="1371600" marR="0" lvl="2"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Comparison</a:t>
            </a:r>
          </a:p>
          <a:p>
            <a:pPr marL="1371600" marR="0" lvl="2"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Genre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Platform</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Who is your target?</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Selling points</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players do in the game?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What is different/new in your game?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Who are the competition?</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a:t>
            </a:r>
            <a:r>
              <a:rPr lang="en" dirty="0">
                <a:solidFill>
                  <a:srgbClr val="00FFFF"/>
                </a:solidFill>
                <a:latin typeface="Quantico"/>
                <a:ea typeface="Quantico"/>
                <a:cs typeface="Quantico"/>
                <a:sym typeface="Quantico"/>
              </a:rPr>
              <a:t>Freemium</a:t>
            </a:r>
            <a:r>
              <a:rPr lang="en" dirty="0">
                <a:solidFill>
                  <a:schemeClr val="accent6"/>
                </a:solidFill>
                <a:latin typeface="Quantico"/>
                <a:ea typeface="Quantico"/>
                <a:cs typeface="Quantico"/>
                <a:sym typeface="Quantico"/>
              </a:rPr>
              <a:t>) How does the game makes their money?</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Why people want to play the game?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1000"/>
                                        <p:tgtEl>
                                          <p:spTgt spid="188">
                                            <p:txEl>
                                              <p:pRg st="0" end="0"/>
                                            </p:txEl>
                                          </p:spTgt>
                                        </p:tgtEl>
                                      </p:cBhvr>
                                    </p:animEffect>
                                    <p:anim calcmode="lin" valueType="num">
                                      <p:cBhvr>
                                        <p:cTn id="8" dur="1000" fill="hold"/>
                                        <p:tgtEl>
                                          <p:spTgt spid="18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8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8">
                                            <p:txEl>
                                              <p:pRg st="1" end="1"/>
                                            </p:txEl>
                                          </p:spTgt>
                                        </p:tgtEl>
                                        <p:attrNameLst>
                                          <p:attrName>style.visibility</p:attrName>
                                        </p:attrNameLst>
                                      </p:cBhvr>
                                      <p:to>
                                        <p:strVal val="visible"/>
                                      </p:to>
                                    </p:set>
                                    <p:animEffect transition="in" filter="fade">
                                      <p:cBhvr>
                                        <p:cTn id="14" dur="1000"/>
                                        <p:tgtEl>
                                          <p:spTgt spid="188">
                                            <p:txEl>
                                              <p:pRg st="1" end="1"/>
                                            </p:txEl>
                                          </p:spTgt>
                                        </p:tgtEl>
                                      </p:cBhvr>
                                    </p:animEffect>
                                    <p:anim calcmode="lin" valueType="num">
                                      <p:cBhvr>
                                        <p:cTn id="15" dur="1000" fill="hold"/>
                                        <p:tgtEl>
                                          <p:spTgt spid="18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8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8">
                                            <p:txEl>
                                              <p:pRg st="2" end="2"/>
                                            </p:txEl>
                                          </p:spTgt>
                                        </p:tgtEl>
                                        <p:attrNameLst>
                                          <p:attrName>style.visibility</p:attrName>
                                        </p:attrNameLst>
                                      </p:cBhvr>
                                      <p:to>
                                        <p:strVal val="visible"/>
                                      </p:to>
                                    </p:set>
                                    <p:animEffect transition="in" filter="fade">
                                      <p:cBhvr>
                                        <p:cTn id="21" dur="1000"/>
                                        <p:tgtEl>
                                          <p:spTgt spid="188">
                                            <p:txEl>
                                              <p:pRg st="2" end="2"/>
                                            </p:txEl>
                                          </p:spTgt>
                                        </p:tgtEl>
                                      </p:cBhvr>
                                    </p:animEffect>
                                    <p:anim calcmode="lin" valueType="num">
                                      <p:cBhvr>
                                        <p:cTn id="22" dur="1000" fill="hold"/>
                                        <p:tgtEl>
                                          <p:spTgt spid="18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8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88">
                                            <p:txEl>
                                              <p:pRg st="3" end="3"/>
                                            </p:txEl>
                                          </p:spTgt>
                                        </p:tgtEl>
                                        <p:attrNameLst>
                                          <p:attrName>style.visibility</p:attrName>
                                        </p:attrNameLst>
                                      </p:cBhvr>
                                      <p:to>
                                        <p:strVal val="visible"/>
                                      </p:to>
                                    </p:set>
                                    <p:animEffect transition="in" filter="fade">
                                      <p:cBhvr>
                                        <p:cTn id="28" dur="1000"/>
                                        <p:tgtEl>
                                          <p:spTgt spid="188">
                                            <p:txEl>
                                              <p:pRg st="3" end="3"/>
                                            </p:txEl>
                                          </p:spTgt>
                                        </p:tgtEl>
                                      </p:cBhvr>
                                    </p:animEffect>
                                    <p:anim calcmode="lin" valueType="num">
                                      <p:cBhvr>
                                        <p:cTn id="29" dur="1000" fill="hold"/>
                                        <p:tgtEl>
                                          <p:spTgt spid="18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8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88">
                                            <p:txEl>
                                              <p:pRg st="4" end="4"/>
                                            </p:txEl>
                                          </p:spTgt>
                                        </p:tgtEl>
                                        <p:attrNameLst>
                                          <p:attrName>style.visibility</p:attrName>
                                        </p:attrNameLst>
                                      </p:cBhvr>
                                      <p:to>
                                        <p:strVal val="visible"/>
                                      </p:to>
                                    </p:set>
                                    <p:animEffect transition="in" filter="fade">
                                      <p:cBhvr>
                                        <p:cTn id="35" dur="1000"/>
                                        <p:tgtEl>
                                          <p:spTgt spid="188">
                                            <p:txEl>
                                              <p:pRg st="4" end="4"/>
                                            </p:txEl>
                                          </p:spTgt>
                                        </p:tgtEl>
                                      </p:cBhvr>
                                    </p:animEffect>
                                    <p:anim calcmode="lin" valueType="num">
                                      <p:cBhvr>
                                        <p:cTn id="36" dur="1000" fill="hold"/>
                                        <p:tgtEl>
                                          <p:spTgt spid="188">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8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88">
                                            <p:txEl>
                                              <p:pRg st="5" end="5"/>
                                            </p:txEl>
                                          </p:spTgt>
                                        </p:tgtEl>
                                        <p:attrNameLst>
                                          <p:attrName>style.visibility</p:attrName>
                                        </p:attrNameLst>
                                      </p:cBhvr>
                                      <p:to>
                                        <p:strVal val="visible"/>
                                      </p:to>
                                    </p:set>
                                    <p:animEffect transition="in" filter="fade">
                                      <p:cBhvr>
                                        <p:cTn id="42" dur="1000"/>
                                        <p:tgtEl>
                                          <p:spTgt spid="188">
                                            <p:txEl>
                                              <p:pRg st="5" end="5"/>
                                            </p:txEl>
                                          </p:spTgt>
                                        </p:tgtEl>
                                      </p:cBhvr>
                                    </p:animEffect>
                                    <p:anim calcmode="lin" valueType="num">
                                      <p:cBhvr>
                                        <p:cTn id="43" dur="1000" fill="hold"/>
                                        <p:tgtEl>
                                          <p:spTgt spid="188">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8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88">
                                            <p:txEl>
                                              <p:pRg st="6" end="6"/>
                                            </p:txEl>
                                          </p:spTgt>
                                        </p:tgtEl>
                                        <p:attrNameLst>
                                          <p:attrName>style.visibility</p:attrName>
                                        </p:attrNameLst>
                                      </p:cBhvr>
                                      <p:to>
                                        <p:strVal val="visible"/>
                                      </p:to>
                                    </p:set>
                                    <p:animEffect transition="in" filter="fade">
                                      <p:cBhvr>
                                        <p:cTn id="49" dur="1000"/>
                                        <p:tgtEl>
                                          <p:spTgt spid="188">
                                            <p:txEl>
                                              <p:pRg st="6" end="6"/>
                                            </p:txEl>
                                          </p:spTgt>
                                        </p:tgtEl>
                                      </p:cBhvr>
                                    </p:animEffect>
                                    <p:anim calcmode="lin" valueType="num">
                                      <p:cBhvr>
                                        <p:cTn id="50" dur="1000" fill="hold"/>
                                        <p:tgtEl>
                                          <p:spTgt spid="188">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188">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88">
                                            <p:txEl>
                                              <p:pRg st="7" end="7"/>
                                            </p:txEl>
                                          </p:spTgt>
                                        </p:tgtEl>
                                        <p:attrNameLst>
                                          <p:attrName>style.visibility</p:attrName>
                                        </p:attrNameLst>
                                      </p:cBhvr>
                                      <p:to>
                                        <p:strVal val="visible"/>
                                      </p:to>
                                    </p:set>
                                    <p:animEffect transition="in" filter="fade">
                                      <p:cBhvr>
                                        <p:cTn id="56" dur="1000"/>
                                        <p:tgtEl>
                                          <p:spTgt spid="188">
                                            <p:txEl>
                                              <p:pRg st="7" end="7"/>
                                            </p:txEl>
                                          </p:spTgt>
                                        </p:tgtEl>
                                      </p:cBhvr>
                                    </p:animEffect>
                                    <p:anim calcmode="lin" valueType="num">
                                      <p:cBhvr>
                                        <p:cTn id="57" dur="1000" fill="hold"/>
                                        <p:tgtEl>
                                          <p:spTgt spid="188">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188">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88">
                                            <p:txEl>
                                              <p:pRg st="8" end="8"/>
                                            </p:txEl>
                                          </p:spTgt>
                                        </p:tgtEl>
                                        <p:attrNameLst>
                                          <p:attrName>style.visibility</p:attrName>
                                        </p:attrNameLst>
                                      </p:cBhvr>
                                      <p:to>
                                        <p:strVal val="visible"/>
                                      </p:to>
                                    </p:set>
                                    <p:animEffect transition="in" filter="fade">
                                      <p:cBhvr>
                                        <p:cTn id="63" dur="1000"/>
                                        <p:tgtEl>
                                          <p:spTgt spid="188">
                                            <p:txEl>
                                              <p:pRg st="8" end="8"/>
                                            </p:txEl>
                                          </p:spTgt>
                                        </p:tgtEl>
                                      </p:cBhvr>
                                    </p:animEffect>
                                    <p:anim calcmode="lin" valueType="num">
                                      <p:cBhvr>
                                        <p:cTn id="64" dur="1000" fill="hold"/>
                                        <p:tgtEl>
                                          <p:spTgt spid="188">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188">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188">
                                            <p:txEl>
                                              <p:pRg st="9" end="9"/>
                                            </p:txEl>
                                          </p:spTgt>
                                        </p:tgtEl>
                                        <p:attrNameLst>
                                          <p:attrName>style.visibility</p:attrName>
                                        </p:attrNameLst>
                                      </p:cBhvr>
                                      <p:to>
                                        <p:strVal val="visible"/>
                                      </p:to>
                                    </p:set>
                                    <p:animEffect transition="in" filter="fade">
                                      <p:cBhvr>
                                        <p:cTn id="70" dur="1000"/>
                                        <p:tgtEl>
                                          <p:spTgt spid="188">
                                            <p:txEl>
                                              <p:pRg st="9" end="9"/>
                                            </p:txEl>
                                          </p:spTgt>
                                        </p:tgtEl>
                                      </p:cBhvr>
                                    </p:animEffect>
                                    <p:anim calcmode="lin" valueType="num">
                                      <p:cBhvr>
                                        <p:cTn id="71" dur="1000" fill="hold"/>
                                        <p:tgtEl>
                                          <p:spTgt spid="188">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188">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188">
                                            <p:txEl>
                                              <p:pRg st="10" end="10"/>
                                            </p:txEl>
                                          </p:spTgt>
                                        </p:tgtEl>
                                        <p:attrNameLst>
                                          <p:attrName>style.visibility</p:attrName>
                                        </p:attrNameLst>
                                      </p:cBhvr>
                                      <p:to>
                                        <p:strVal val="visible"/>
                                      </p:to>
                                    </p:set>
                                    <p:animEffect transition="in" filter="fade">
                                      <p:cBhvr>
                                        <p:cTn id="77" dur="1000"/>
                                        <p:tgtEl>
                                          <p:spTgt spid="188">
                                            <p:txEl>
                                              <p:pRg st="10" end="10"/>
                                            </p:txEl>
                                          </p:spTgt>
                                        </p:tgtEl>
                                      </p:cBhvr>
                                    </p:animEffect>
                                    <p:anim calcmode="lin" valueType="num">
                                      <p:cBhvr>
                                        <p:cTn id="78" dur="1000" fill="hold"/>
                                        <p:tgtEl>
                                          <p:spTgt spid="188">
                                            <p:txEl>
                                              <p:pRg st="10" end="10"/>
                                            </p:txEl>
                                          </p:spTgt>
                                        </p:tgtEl>
                                        <p:attrNameLst>
                                          <p:attrName>ppt_x</p:attrName>
                                        </p:attrNameLst>
                                      </p:cBhvr>
                                      <p:tavLst>
                                        <p:tav tm="0">
                                          <p:val>
                                            <p:strVal val="#ppt_x"/>
                                          </p:val>
                                        </p:tav>
                                        <p:tav tm="100000">
                                          <p:val>
                                            <p:strVal val="#ppt_x"/>
                                          </p:val>
                                        </p:tav>
                                      </p:tavLst>
                                    </p:anim>
                                    <p:anim calcmode="lin" valueType="num">
                                      <p:cBhvr>
                                        <p:cTn id="79" dur="1000" fill="hold"/>
                                        <p:tgtEl>
                                          <p:spTgt spid="188">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188">
                                            <p:txEl>
                                              <p:pRg st="11" end="11"/>
                                            </p:txEl>
                                          </p:spTgt>
                                        </p:tgtEl>
                                        <p:attrNameLst>
                                          <p:attrName>style.visibility</p:attrName>
                                        </p:attrNameLst>
                                      </p:cBhvr>
                                      <p:to>
                                        <p:strVal val="visible"/>
                                      </p:to>
                                    </p:set>
                                    <p:animEffect transition="in" filter="fade">
                                      <p:cBhvr>
                                        <p:cTn id="84" dur="1000"/>
                                        <p:tgtEl>
                                          <p:spTgt spid="188">
                                            <p:txEl>
                                              <p:pRg st="11" end="11"/>
                                            </p:txEl>
                                          </p:spTgt>
                                        </p:tgtEl>
                                      </p:cBhvr>
                                    </p:animEffect>
                                    <p:anim calcmode="lin" valueType="num">
                                      <p:cBhvr>
                                        <p:cTn id="85" dur="1000" fill="hold"/>
                                        <p:tgtEl>
                                          <p:spTgt spid="188">
                                            <p:txEl>
                                              <p:pRg st="11" end="11"/>
                                            </p:txEl>
                                          </p:spTgt>
                                        </p:tgtEl>
                                        <p:attrNameLst>
                                          <p:attrName>ppt_x</p:attrName>
                                        </p:attrNameLst>
                                      </p:cBhvr>
                                      <p:tavLst>
                                        <p:tav tm="0">
                                          <p:val>
                                            <p:strVal val="#ppt_x"/>
                                          </p:val>
                                        </p:tav>
                                        <p:tav tm="100000">
                                          <p:val>
                                            <p:strVal val="#ppt_x"/>
                                          </p:val>
                                        </p:tav>
                                      </p:tavLst>
                                    </p:anim>
                                    <p:anim calcmode="lin" valueType="num">
                                      <p:cBhvr>
                                        <p:cTn id="86" dur="1000" fill="hold"/>
                                        <p:tgtEl>
                                          <p:spTgt spid="188">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Full Pitch (Bonus Point)</a:t>
            </a:r>
          </a:p>
        </p:txBody>
      </p:sp>
      <p:sp>
        <p:nvSpPr>
          <p:cNvPr id="194" name="Shape 194"/>
          <p:cNvSpPr txBox="1">
            <a:spLocks noGrp="1"/>
          </p:cNvSpPr>
          <p:nvPr>
            <p:ph type="body" idx="1"/>
          </p:nvPr>
        </p:nvSpPr>
        <p:spPr>
          <a:xfrm>
            <a:off x="311700" y="101772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600"/>
              </a:spcAft>
              <a:buClr>
                <a:schemeClr val="accent6"/>
              </a:buClr>
              <a:buSzPct val="100000"/>
              <a:buFont typeface="Quantico"/>
              <a:buChar char="➔"/>
            </a:pPr>
            <a:r>
              <a:rPr lang="en" dirty="0">
                <a:solidFill>
                  <a:schemeClr val="accent6"/>
                </a:solidFill>
                <a:latin typeface="Quantico"/>
                <a:ea typeface="Quantico"/>
                <a:cs typeface="Quantico"/>
                <a:sym typeface="Quantico"/>
              </a:rPr>
              <a:t>Mock - Up Video</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A trailer could explain your game better</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Make clearer image of your game</a:t>
            </a:r>
          </a:p>
          <a:p>
            <a:pPr marL="457200" marR="0" lvl="0"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Playable Demo/Prototype</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Nothing beats playing the game first-hand</a:t>
            </a:r>
          </a:p>
          <a:p>
            <a:pPr marL="914400" marR="0" lvl="1" indent="-228600" algn="l"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Focus on main gameplay and ‘</a:t>
            </a:r>
            <a:r>
              <a:rPr lang="en" dirty="0">
                <a:solidFill>
                  <a:srgbClr val="00FFFF"/>
                </a:solidFill>
                <a:latin typeface="Quantico"/>
                <a:ea typeface="Quantico"/>
                <a:cs typeface="Quantico"/>
                <a:sym typeface="Quantico"/>
              </a:rPr>
              <a:t>the feel</a:t>
            </a:r>
            <a:r>
              <a:rPr lang="en" dirty="0">
                <a:solidFill>
                  <a:schemeClr val="accent6"/>
                </a:solidFill>
                <a:latin typeface="Quantico"/>
                <a:ea typeface="Quantico"/>
                <a:cs typeface="Quantico"/>
                <a:sym typeface="Quantico"/>
              </a:rPr>
              <a:t>’ of the game</a:t>
            </a:r>
          </a:p>
        </p:txBody>
      </p:sp>
      <p:pic>
        <p:nvPicPr>
          <p:cNvPr id="195" name="Shape 195"/>
          <p:cNvPicPr preferRelativeResize="0"/>
          <p:nvPr/>
        </p:nvPicPr>
        <p:blipFill rotWithShape="1">
          <a:blip r:embed="rId3">
            <a:alphaModFix/>
          </a:blip>
          <a:srcRect t="13333"/>
          <a:stretch/>
        </p:blipFill>
        <p:spPr>
          <a:xfrm>
            <a:off x="-39800" y="2978571"/>
            <a:ext cx="4792776" cy="2336380"/>
          </a:xfrm>
          <a:prstGeom prst="rect">
            <a:avLst/>
          </a:prstGeom>
          <a:noFill/>
          <a:ln>
            <a:noFill/>
          </a:ln>
        </p:spPr>
      </p:pic>
      <p:pic>
        <p:nvPicPr>
          <p:cNvPr id="196" name="Shape 196"/>
          <p:cNvPicPr preferRelativeResize="0"/>
          <p:nvPr/>
        </p:nvPicPr>
        <p:blipFill rotWithShape="1">
          <a:blip r:embed="rId4">
            <a:alphaModFix/>
          </a:blip>
          <a:srcRect t="3053"/>
          <a:stretch/>
        </p:blipFill>
        <p:spPr>
          <a:xfrm>
            <a:off x="4572000" y="2978690"/>
            <a:ext cx="4830300" cy="26135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4">
                                            <p:txEl>
                                              <p:pRg st="0" end="0"/>
                                            </p:txEl>
                                          </p:spTgt>
                                        </p:tgtEl>
                                        <p:attrNameLst>
                                          <p:attrName>style.visibility</p:attrName>
                                        </p:attrNameLst>
                                      </p:cBhvr>
                                      <p:to>
                                        <p:strVal val="visible"/>
                                      </p:to>
                                    </p:set>
                                    <p:animEffect transition="in" filter="fade">
                                      <p:cBhvr>
                                        <p:cTn id="7" dur="1000"/>
                                        <p:tgtEl>
                                          <p:spTgt spid="194">
                                            <p:txEl>
                                              <p:pRg st="0" end="0"/>
                                            </p:txEl>
                                          </p:spTgt>
                                        </p:tgtEl>
                                      </p:cBhvr>
                                    </p:animEffect>
                                    <p:anim calcmode="lin" valueType="num">
                                      <p:cBhvr>
                                        <p:cTn id="8" dur="1000" fill="hold"/>
                                        <p:tgtEl>
                                          <p:spTgt spid="19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4">
                                            <p:txEl>
                                              <p:pRg st="1" end="1"/>
                                            </p:txEl>
                                          </p:spTgt>
                                        </p:tgtEl>
                                        <p:attrNameLst>
                                          <p:attrName>style.visibility</p:attrName>
                                        </p:attrNameLst>
                                      </p:cBhvr>
                                      <p:to>
                                        <p:strVal val="visible"/>
                                      </p:to>
                                    </p:set>
                                    <p:animEffect transition="in" filter="fade">
                                      <p:cBhvr>
                                        <p:cTn id="14" dur="1000"/>
                                        <p:tgtEl>
                                          <p:spTgt spid="194">
                                            <p:txEl>
                                              <p:pRg st="1" end="1"/>
                                            </p:txEl>
                                          </p:spTgt>
                                        </p:tgtEl>
                                      </p:cBhvr>
                                    </p:animEffect>
                                    <p:anim calcmode="lin" valueType="num">
                                      <p:cBhvr>
                                        <p:cTn id="15" dur="1000" fill="hold"/>
                                        <p:tgtEl>
                                          <p:spTgt spid="19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9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94">
                                            <p:txEl>
                                              <p:pRg st="2" end="2"/>
                                            </p:txEl>
                                          </p:spTgt>
                                        </p:tgtEl>
                                        <p:attrNameLst>
                                          <p:attrName>style.visibility</p:attrName>
                                        </p:attrNameLst>
                                      </p:cBhvr>
                                      <p:to>
                                        <p:strVal val="visible"/>
                                      </p:to>
                                    </p:set>
                                    <p:animEffect transition="in" filter="fade">
                                      <p:cBhvr>
                                        <p:cTn id="21" dur="1000"/>
                                        <p:tgtEl>
                                          <p:spTgt spid="194">
                                            <p:txEl>
                                              <p:pRg st="2" end="2"/>
                                            </p:txEl>
                                          </p:spTgt>
                                        </p:tgtEl>
                                      </p:cBhvr>
                                    </p:animEffect>
                                    <p:anim calcmode="lin" valueType="num">
                                      <p:cBhvr>
                                        <p:cTn id="22" dur="1000" fill="hold"/>
                                        <p:tgtEl>
                                          <p:spTgt spid="19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9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94">
                                            <p:txEl>
                                              <p:pRg st="3" end="3"/>
                                            </p:txEl>
                                          </p:spTgt>
                                        </p:tgtEl>
                                        <p:attrNameLst>
                                          <p:attrName>style.visibility</p:attrName>
                                        </p:attrNameLst>
                                      </p:cBhvr>
                                      <p:to>
                                        <p:strVal val="visible"/>
                                      </p:to>
                                    </p:set>
                                    <p:animEffect transition="in" filter="fade">
                                      <p:cBhvr>
                                        <p:cTn id="28" dur="1000"/>
                                        <p:tgtEl>
                                          <p:spTgt spid="194">
                                            <p:txEl>
                                              <p:pRg st="3" end="3"/>
                                            </p:txEl>
                                          </p:spTgt>
                                        </p:tgtEl>
                                      </p:cBhvr>
                                    </p:animEffect>
                                    <p:anim calcmode="lin" valueType="num">
                                      <p:cBhvr>
                                        <p:cTn id="29" dur="1000" fill="hold"/>
                                        <p:tgtEl>
                                          <p:spTgt spid="19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94">
                                            <p:txEl>
                                              <p:pRg st="3" end="3"/>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95"/>
                                        </p:tgtEl>
                                        <p:attrNameLst>
                                          <p:attrName>style.visibility</p:attrName>
                                        </p:attrNameLst>
                                      </p:cBhvr>
                                      <p:to>
                                        <p:strVal val="visible"/>
                                      </p:to>
                                    </p:set>
                                    <p:animEffect transition="in" filter="fade">
                                      <p:cBhvr>
                                        <p:cTn id="33" dur="1000"/>
                                        <p:tgtEl>
                                          <p:spTgt spid="195"/>
                                        </p:tgtEl>
                                      </p:cBhvr>
                                    </p:animEffect>
                                    <p:anim calcmode="lin" valueType="num">
                                      <p:cBhvr>
                                        <p:cTn id="34" dur="1000" fill="hold"/>
                                        <p:tgtEl>
                                          <p:spTgt spid="195"/>
                                        </p:tgtEl>
                                        <p:attrNameLst>
                                          <p:attrName>ppt_x</p:attrName>
                                        </p:attrNameLst>
                                      </p:cBhvr>
                                      <p:tavLst>
                                        <p:tav tm="0">
                                          <p:val>
                                            <p:strVal val="#ppt_x"/>
                                          </p:val>
                                        </p:tav>
                                        <p:tav tm="100000">
                                          <p:val>
                                            <p:strVal val="#ppt_x"/>
                                          </p:val>
                                        </p:tav>
                                      </p:tavLst>
                                    </p:anim>
                                    <p:anim calcmode="lin" valueType="num">
                                      <p:cBhvr>
                                        <p:cTn id="35" dur="1000" fill="hold"/>
                                        <p:tgtEl>
                                          <p:spTgt spid="195"/>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196"/>
                                        </p:tgtEl>
                                        <p:attrNameLst>
                                          <p:attrName>style.visibility</p:attrName>
                                        </p:attrNameLst>
                                      </p:cBhvr>
                                      <p:to>
                                        <p:strVal val="visible"/>
                                      </p:to>
                                    </p:set>
                                    <p:animEffect transition="in" filter="fade">
                                      <p:cBhvr>
                                        <p:cTn id="38" dur="1000"/>
                                        <p:tgtEl>
                                          <p:spTgt spid="196"/>
                                        </p:tgtEl>
                                      </p:cBhvr>
                                    </p:animEffect>
                                    <p:anim calcmode="lin" valueType="num">
                                      <p:cBhvr>
                                        <p:cTn id="39" dur="1000" fill="hold"/>
                                        <p:tgtEl>
                                          <p:spTgt spid="196"/>
                                        </p:tgtEl>
                                        <p:attrNameLst>
                                          <p:attrName>ppt_x</p:attrName>
                                        </p:attrNameLst>
                                      </p:cBhvr>
                                      <p:tavLst>
                                        <p:tav tm="0">
                                          <p:val>
                                            <p:strVal val="#ppt_x"/>
                                          </p:val>
                                        </p:tav>
                                        <p:tav tm="100000">
                                          <p:val>
                                            <p:strVal val="#ppt_x"/>
                                          </p:val>
                                        </p:tav>
                                      </p:tavLst>
                                    </p:anim>
                                    <p:anim calcmode="lin" valueType="num">
                                      <p:cBhvr>
                                        <p:cTn id="40" dur="1000" fill="hold"/>
                                        <p:tgtEl>
                                          <p:spTgt spid="196"/>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194">
                                            <p:txEl>
                                              <p:pRg st="4" end="4"/>
                                            </p:txEl>
                                          </p:spTgt>
                                        </p:tgtEl>
                                        <p:attrNameLst>
                                          <p:attrName>style.visibility</p:attrName>
                                        </p:attrNameLst>
                                      </p:cBhvr>
                                      <p:to>
                                        <p:strVal val="visible"/>
                                      </p:to>
                                    </p:set>
                                    <p:animEffect transition="in" filter="fade">
                                      <p:cBhvr>
                                        <p:cTn id="45" dur="1000"/>
                                        <p:tgtEl>
                                          <p:spTgt spid="194">
                                            <p:txEl>
                                              <p:pRg st="4" end="4"/>
                                            </p:txEl>
                                          </p:spTgt>
                                        </p:tgtEl>
                                      </p:cBhvr>
                                    </p:animEffect>
                                    <p:anim calcmode="lin" valueType="num">
                                      <p:cBhvr>
                                        <p:cTn id="46" dur="1000" fill="hold"/>
                                        <p:tgtEl>
                                          <p:spTgt spid="194">
                                            <p:txEl>
                                              <p:pRg st="4" end="4"/>
                                            </p:txEl>
                                          </p:spTgt>
                                        </p:tgtEl>
                                        <p:attrNameLst>
                                          <p:attrName>ppt_x</p:attrName>
                                        </p:attrNameLst>
                                      </p:cBhvr>
                                      <p:tavLst>
                                        <p:tav tm="0">
                                          <p:val>
                                            <p:strVal val="#ppt_x"/>
                                          </p:val>
                                        </p:tav>
                                        <p:tav tm="100000">
                                          <p:val>
                                            <p:strVal val="#ppt_x"/>
                                          </p:val>
                                        </p:tav>
                                      </p:tavLst>
                                    </p:anim>
                                    <p:anim calcmode="lin" valueType="num">
                                      <p:cBhvr>
                                        <p:cTn id="47" dur="1000" fill="hold"/>
                                        <p:tgtEl>
                                          <p:spTgt spid="19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194">
                                            <p:txEl>
                                              <p:pRg st="5" end="5"/>
                                            </p:txEl>
                                          </p:spTgt>
                                        </p:tgtEl>
                                        <p:attrNameLst>
                                          <p:attrName>style.visibility</p:attrName>
                                        </p:attrNameLst>
                                      </p:cBhvr>
                                      <p:to>
                                        <p:strVal val="visible"/>
                                      </p:to>
                                    </p:set>
                                    <p:animEffect transition="in" filter="fade">
                                      <p:cBhvr>
                                        <p:cTn id="52" dur="1000"/>
                                        <p:tgtEl>
                                          <p:spTgt spid="194">
                                            <p:txEl>
                                              <p:pRg st="5" end="5"/>
                                            </p:txEl>
                                          </p:spTgt>
                                        </p:tgtEl>
                                      </p:cBhvr>
                                    </p:animEffect>
                                    <p:anim calcmode="lin" valueType="num">
                                      <p:cBhvr>
                                        <p:cTn id="53" dur="1000" fill="hold"/>
                                        <p:tgtEl>
                                          <p:spTgt spid="194">
                                            <p:txEl>
                                              <p:pRg st="5" end="5"/>
                                            </p:txEl>
                                          </p:spTgt>
                                        </p:tgtEl>
                                        <p:attrNameLst>
                                          <p:attrName>ppt_x</p:attrName>
                                        </p:attrNameLst>
                                      </p:cBhvr>
                                      <p:tavLst>
                                        <p:tav tm="0">
                                          <p:val>
                                            <p:strVal val="#ppt_x"/>
                                          </p:val>
                                        </p:tav>
                                        <p:tav tm="100000">
                                          <p:val>
                                            <p:strVal val="#ppt_x"/>
                                          </p:val>
                                        </p:tav>
                                      </p:tavLst>
                                    </p:anim>
                                    <p:anim calcmode="lin" valueType="num">
                                      <p:cBhvr>
                                        <p:cTn id="54" dur="1000" fill="hold"/>
                                        <p:tgtEl>
                                          <p:spTgt spid="19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263875" y="3152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What is Pitch?</a:t>
            </a:r>
          </a:p>
        </p:txBody>
      </p:sp>
      <p:pic>
        <p:nvPicPr>
          <p:cNvPr id="61" name="Shape 61"/>
          <p:cNvPicPr preferRelativeResize="0"/>
          <p:nvPr/>
        </p:nvPicPr>
        <p:blipFill rotWithShape="1">
          <a:blip r:embed="rId3">
            <a:alphaModFix/>
          </a:blip>
          <a:srcRect t="27604"/>
          <a:stretch/>
        </p:blipFill>
        <p:spPr>
          <a:xfrm>
            <a:off x="0" y="2874299"/>
            <a:ext cx="9144000" cy="2427350"/>
          </a:xfrm>
          <a:prstGeom prst="rect">
            <a:avLst/>
          </a:prstGeom>
          <a:noFill/>
          <a:ln>
            <a:noFill/>
          </a:ln>
        </p:spPr>
      </p:pic>
      <p:cxnSp>
        <p:nvCxnSpPr>
          <p:cNvPr id="62" name="Shape 62"/>
          <p:cNvCxnSpPr/>
          <p:nvPr/>
        </p:nvCxnSpPr>
        <p:spPr>
          <a:xfrm flipH="1">
            <a:off x="737825" y="2709275"/>
            <a:ext cx="1751400" cy="250800"/>
          </a:xfrm>
          <a:prstGeom prst="straightConnector1">
            <a:avLst/>
          </a:prstGeom>
          <a:noFill/>
          <a:ln w="38100" cap="flat" cmpd="sng">
            <a:solidFill>
              <a:srgbClr val="00FFFF"/>
            </a:solidFill>
            <a:prstDash val="solid"/>
            <a:round/>
            <a:headEnd type="none" w="lg" len="lg"/>
            <a:tailEnd type="triangle" w="lg" len="lg"/>
          </a:ln>
        </p:spPr>
      </p:cxnSp>
      <p:sp>
        <p:nvSpPr>
          <p:cNvPr id="63" name="Shape 63"/>
          <p:cNvSpPr txBox="1"/>
          <p:nvPr/>
        </p:nvSpPr>
        <p:spPr>
          <a:xfrm>
            <a:off x="2479525" y="2342250"/>
            <a:ext cx="3934500" cy="459000"/>
          </a:xfrm>
          <a:prstGeom prst="rect">
            <a:avLst/>
          </a:prstGeom>
          <a:noFill/>
          <a:ln>
            <a:noFill/>
          </a:ln>
        </p:spPr>
        <p:txBody>
          <a:bodyPr lIns="91425" tIns="91425" rIns="91425" bIns="91425" anchor="t" anchorCtr="0">
            <a:noAutofit/>
          </a:bodyPr>
          <a:lstStyle/>
          <a:p>
            <a:pPr lvl="0" rtl="0">
              <a:spcBef>
                <a:spcPts val="0"/>
              </a:spcBef>
              <a:buNone/>
            </a:pPr>
            <a:r>
              <a:rPr lang="en" sz="2400" b="1" dirty="0">
                <a:solidFill>
                  <a:srgbClr val="00FFFF"/>
                </a:solidFill>
                <a:latin typeface="Satisfy"/>
                <a:ea typeface="Satisfy"/>
                <a:cs typeface="Satisfy"/>
                <a:sym typeface="Satisfy"/>
              </a:rPr>
              <a:t>Your Game</a:t>
            </a:r>
          </a:p>
        </p:txBody>
      </p:sp>
      <p:sp>
        <p:nvSpPr>
          <p:cNvPr id="64" name="Shape 64"/>
          <p:cNvSpPr txBox="1"/>
          <p:nvPr/>
        </p:nvSpPr>
        <p:spPr>
          <a:xfrm>
            <a:off x="3505200" y="1150878"/>
            <a:ext cx="4715400" cy="938100"/>
          </a:xfrm>
          <a:prstGeom prst="rect">
            <a:avLst/>
          </a:prstGeom>
          <a:noFill/>
          <a:ln>
            <a:noFill/>
          </a:ln>
        </p:spPr>
        <p:txBody>
          <a:bodyPr lIns="91425" tIns="91425" rIns="91425" bIns="91425" anchor="t" anchorCtr="0">
            <a:noAutofit/>
          </a:bodyPr>
          <a:lstStyle/>
          <a:p>
            <a:pPr lvl="0">
              <a:spcBef>
                <a:spcPts val="0"/>
              </a:spcBef>
              <a:buNone/>
            </a:pPr>
            <a:r>
              <a:rPr lang="en" sz="7200" b="1" dirty="0">
                <a:solidFill>
                  <a:schemeClr val="accent6"/>
                </a:solidFill>
                <a:latin typeface="Press Start 2P"/>
                <a:ea typeface="Press Start 2P"/>
                <a:cs typeface="Press Start 2P"/>
                <a:sym typeface="Press Start 2P"/>
              </a:rPr>
              <a:t>GAME</a:t>
            </a:r>
          </a:p>
        </p:txBody>
      </p:sp>
      <p:sp>
        <p:nvSpPr>
          <p:cNvPr id="65" name="Shape 65"/>
          <p:cNvSpPr txBox="1"/>
          <p:nvPr/>
        </p:nvSpPr>
        <p:spPr>
          <a:xfrm>
            <a:off x="2133600" y="1276350"/>
            <a:ext cx="3065400" cy="462000"/>
          </a:xfrm>
          <a:prstGeom prst="rect">
            <a:avLst/>
          </a:prstGeom>
          <a:noFill/>
          <a:ln>
            <a:noFill/>
          </a:ln>
        </p:spPr>
        <p:txBody>
          <a:bodyPr lIns="91425" tIns="91425" rIns="91425" bIns="91425" anchor="t" anchorCtr="0">
            <a:noAutofit/>
          </a:bodyPr>
          <a:lstStyle/>
          <a:p>
            <a:pPr lvl="0">
              <a:spcBef>
                <a:spcPts val="0"/>
              </a:spcBef>
              <a:buNone/>
            </a:pPr>
            <a:r>
              <a:rPr lang="en" sz="3000" b="1" dirty="0">
                <a:solidFill>
                  <a:schemeClr val="accent6"/>
                </a:solidFill>
                <a:latin typeface="Quantico"/>
                <a:ea typeface="Quantico"/>
                <a:cs typeface="Quantico"/>
                <a:sym typeface="Quantico"/>
              </a:rPr>
              <a:t>Explain</a:t>
            </a:r>
          </a:p>
        </p:txBody>
      </p:sp>
      <p:sp>
        <p:nvSpPr>
          <p:cNvPr id="66" name="Shape 66"/>
          <p:cNvSpPr txBox="1"/>
          <p:nvPr/>
        </p:nvSpPr>
        <p:spPr>
          <a:xfrm>
            <a:off x="2249556" y="1600605"/>
            <a:ext cx="2273100" cy="692100"/>
          </a:xfrm>
          <a:prstGeom prst="rect">
            <a:avLst/>
          </a:prstGeom>
          <a:noFill/>
          <a:ln>
            <a:noFill/>
          </a:ln>
        </p:spPr>
        <p:txBody>
          <a:bodyPr lIns="91425" tIns="91425" rIns="91425" bIns="91425" anchor="t" anchorCtr="0">
            <a:noAutofit/>
          </a:bodyPr>
          <a:lstStyle/>
          <a:p>
            <a:pPr lvl="0" rtl="0">
              <a:spcBef>
                <a:spcPts val="0"/>
              </a:spcBef>
              <a:buNone/>
            </a:pPr>
            <a:r>
              <a:rPr lang="en" sz="4800" b="1" dirty="0">
                <a:solidFill>
                  <a:schemeClr val="accent6"/>
                </a:solidFill>
                <a:latin typeface="Quantico"/>
                <a:ea typeface="Quantico"/>
                <a:cs typeface="Quantico"/>
                <a:sym typeface="Quantico"/>
              </a:rPr>
              <a:t>Sell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65"/>
                                        </p:tgtEl>
                                        <p:attrNameLst>
                                          <p:attrName>style.visibility</p:attrName>
                                        </p:attrNameLst>
                                      </p:cBhvr>
                                      <p:to>
                                        <p:strVal val="visible"/>
                                      </p:to>
                                    </p:set>
                                    <p:anim calcmode="lin" valueType="num">
                                      <p:cBhvr additive="base">
                                        <p:cTn id="11" dur="1000" fill="hold"/>
                                        <p:tgtEl>
                                          <p:spTgt spid="65"/>
                                        </p:tgtEl>
                                        <p:attrNameLst>
                                          <p:attrName>ppt_x</p:attrName>
                                        </p:attrNameLst>
                                      </p:cBhvr>
                                      <p:tavLst>
                                        <p:tav tm="0">
                                          <p:val>
                                            <p:strVal val="0-#ppt_w/2"/>
                                          </p:val>
                                        </p:tav>
                                        <p:tav tm="100000">
                                          <p:val>
                                            <p:strVal val="#ppt_x"/>
                                          </p:val>
                                        </p:tav>
                                      </p:tavLst>
                                    </p:anim>
                                    <p:anim calcmode="lin" valueType="num">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66"/>
                                        </p:tgtEl>
                                        <p:attrNameLst>
                                          <p:attrName>style.visibility</p:attrName>
                                        </p:attrNameLst>
                                      </p:cBhvr>
                                      <p:to>
                                        <p:strVal val="visible"/>
                                      </p:to>
                                    </p:set>
                                    <p:anim calcmode="lin" valueType="num">
                                      <p:cBhvr additive="base">
                                        <p:cTn id="17" dur="1000" fill="hold"/>
                                        <p:tgtEl>
                                          <p:spTgt spid="66"/>
                                        </p:tgtEl>
                                        <p:attrNameLst>
                                          <p:attrName>ppt_x</p:attrName>
                                        </p:attrNameLst>
                                      </p:cBhvr>
                                      <p:tavLst>
                                        <p:tav tm="0">
                                          <p:val>
                                            <p:strVal val="0-#ppt_w/2"/>
                                          </p:val>
                                        </p:tav>
                                        <p:tav tm="100000">
                                          <p:val>
                                            <p:strVal val="#ppt_x"/>
                                          </p:val>
                                        </p:tav>
                                      </p:tavLst>
                                    </p:anim>
                                    <p:anim calcmode="lin" valueType="num">
                                      <p:cBhvr additive="base">
                                        <p:cTn id="18" dur="1000" fill="hold"/>
                                        <p:tgtEl>
                                          <p:spTgt spid="6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animEffect transition="in" filter="fade">
                                      <p:cBhvr>
                                        <p:cTn id="23" dur="1000"/>
                                        <p:tgtEl>
                                          <p:spTgt spid="61"/>
                                        </p:tgtEl>
                                      </p:cBhvr>
                                    </p:animEffect>
                                    <p:anim calcmode="lin" valueType="num">
                                      <p:cBhvr>
                                        <p:cTn id="24" dur="1000" fill="hold"/>
                                        <p:tgtEl>
                                          <p:spTgt spid="61"/>
                                        </p:tgtEl>
                                        <p:attrNameLst>
                                          <p:attrName>ppt_x</p:attrName>
                                        </p:attrNameLst>
                                      </p:cBhvr>
                                      <p:tavLst>
                                        <p:tav tm="0">
                                          <p:val>
                                            <p:strVal val="#ppt_x"/>
                                          </p:val>
                                        </p:tav>
                                        <p:tav tm="100000">
                                          <p:val>
                                            <p:strVal val="#ppt_x"/>
                                          </p:val>
                                        </p:tav>
                                      </p:tavLst>
                                    </p:anim>
                                    <p:anim calcmode="lin" valueType="num">
                                      <p:cBhvr>
                                        <p:cTn id="25"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62"/>
                                        </p:tgtEl>
                                        <p:attrNameLst>
                                          <p:attrName>style.visibility</p:attrName>
                                        </p:attrNameLst>
                                      </p:cBhvr>
                                      <p:to>
                                        <p:strVal val="visible"/>
                                      </p:to>
                                    </p:set>
                                  </p:childTnLst>
                                </p:cTn>
                              </p:par>
                            </p:childTnLst>
                          </p:cTn>
                        </p:par>
                        <p:par>
                          <p:cTn id="30" fill="hold">
                            <p:stCondLst>
                              <p:cond delay="0"/>
                            </p:stCondLst>
                            <p:childTnLst>
                              <p:par>
                                <p:cTn id="31" presetID="35" presetClass="emph" presetSubtype="0" repeatCount="indefinite" fill="hold" nodeType="afterEffect">
                                  <p:stCondLst>
                                    <p:cond delay="0"/>
                                  </p:stCondLst>
                                  <p:childTnLst>
                                    <p:anim calcmode="discrete" valueType="str">
                                      <p:cBhvr>
                                        <p:cTn id="32" dur="1000" fill="hold"/>
                                        <p:tgtEl>
                                          <p:spTgt spid="62"/>
                                        </p:tgtEl>
                                        <p:attrNameLst>
                                          <p:attrName>style.visibility</p:attrName>
                                        </p:attrNameLst>
                                      </p:cBhvr>
                                      <p:tavLst>
                                        <p:tav tm="0">
                                          <p:val>
                                            <p:strVal val="hidden"/>
                                          </p:val>
                                        </p:tav>
                                        <p:tav tm="50000">
                                          <p:val>
                                            <p:strVal val="visible"/>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1"/>
      <p:bldP spid="65" grpId="0"/>
      <p:bldP spid="6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Explaining The Game</a:t>
            </a:r>
          </a:p>
        </p:txBody>
      </p:sp>
      <p:sp>
        <p:nvSpPr>
          <p:cNvPr id="202" name="Shape 202"/>
          <p:cNvSpPr txBox="1">
            <a:spLocks noGrp="1"/>
          </p:cNvSpPr>
          <p:nvPr>
            <p:ph type="body" idx="1"/>
          </p:nvPr>
        </p:nvSpPr>
        <p:spPr>
          <a:xfrm>
            <a:off x="311700" y="1746600"/>
            <a:ext cx="3786600" cy="3176400"/>
          </a:xfrm>
          <a:prstGeom prst="rect">
            <a:avLst/>
          </a:prstGeom>
        </p:spPr>
        <p:txBody>
          <a:bodyPr lIns="91425" tIns="91425" rIns="91425" bIns="91425" anchor="t" anchorCtr="0">
            <a:noAutofit/>
          </a:bodyPr>
          <a:lstStyle/>
          <a:p>
            <a:pPr marL="457200" lvl="2"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Simple and short</a:t>
            </a:r>
          </a:p>
          <a:p>
            <a:pPr marL="457200" lvl="2"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Use familiar example</a:t>
            </a:r>
          </a:p>
          <a:p>
            <a:pPr marR="0" lvl="0" algn="l" rtl="0">
              <a:lnSpc>
                <a:spcPct val="115000"/>
              </a:lnSpc>
              <a:spcBef>
                <a:spcPts val="0"/>
              </a:spcBef>
              <a:spcAft>
                <a:spcPts val="1600"/>
              </a:spcAft>
              <a:buNone/>
            </a:pPr>
            <a:endParaRPr sz="1400">
              <a:solidFill>
                <a:schemeClr val="accent6"/>
              </a:solidFill>
              <a:latin typeface="Quantico"/>
              <a:ea typeface="Quantico"/>
              <a:cs typeface="Quantico"/>
              <a:sym typeface="Quantico"/>
            </a:endParaRPr>
          </a:p>
        </p:txBody>
      </p:sp>
      <p:cxnSp>
        <p:nvCxnSpPr>
          <p:cNvPr id="203" name="Shape 203"/>
          <p:cNvCxnSpPr/>
          <p:nvPr/>
        </p:nvCxnSpPr>
        <p:spPr>
          <a:xfrm>
            <a:off x="4572775" y="1512800"/>
            <a:ext cx="0" cy="3403800"/>
          </a:xfrm>
          <a:prstGeom prst="straightConnector1">
            <a:avLst/>
          </a:prstGeom>
          <a:noFill/>
          <a:ln w="38100" cap="flat" cmpd="sng">
            <a:solidFill>
              <a:srgbClr val="85200C"/>
            </a:solidFill>
            <a:prstDash val="solid"/>
            <a:round/>
            <a:headEnd type="none" w="lg" len="lg"/>
            <a:tailEnd type="none" w="lg" len="lg"/>
          </a:ln>
        </p:spPr>
      </p:cxnSp>
      <p:sp>
        <p:nvSpPr>
          <p:cNvPr id="204" name="Shape 204"/>
          <p:cNvSpPr txBox="1">
            <a:spLocks noGrp="1"/>
          </p:cNvSpPr>
          <p:nvPr>
            <p:ph type="body" idx="1"/>
          </p:nvPr>
        </p:nvSpPr>
        <p:spPr>
          <a:xfrm>
            <a:off x="4940575" y="1746500"/>
            <a:ext cx="3786600" cy="3176400"/>
          </a:xfrm>
          <a:prstGeom prst="rect">
            <a:avLst/>
          </a:prstGeom>
        </p:spPr>
        <p:txBody>
          <a:bodyPr lIns="91425" tIns="91425" rIns="91425" bIns="91425" anchor="t" anchorCtr="0">
            <a:noAutofit/>
          </a:bodyPr>
          <a:lstStyle/>
          <a:p>
            <a:pPr marL="457200" lvl="2"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Be too detailed</a:t>
            </a:r>
          </a:p>
          <a:p>
            <a:pPr marL="457200" lvl="2"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Too long</a:t>
            </a:r>
          </a:p>
          <a:p>
            <a:pPr marL="457200" lvl="2"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Using </a:t>
            </a:r>
            <a:r>
              <a:rPr lang="en" dirty="0" smtClean="0">
                <a:solidFill>
                  <a:schemeClr val="accent6"/>
                </a:solidFill>
                <a:latin typeface="Quantico"/>
                <a:ea typeface="Quantico"/>
                <a:cs typeface="Quantico"/>
                <a:sym typeface="Quantico"/>
              </a:rPr>
              <a:t>obscure example or </a:t>
            </a:r>
            <a:r>
              <a:rPr lang="en" dirty="0">
                <a:solidFill>
                  <a:schemeClr val="accent6"/>
                </a:solidFill>
                <a:latin typeface="Quantico"/>
                <a:ea typeface="Quantico"/>
                <a:cs typeface="Quantico"/>
                <a:sym typeface="Quantico"/>
              </a:rPr>
              <a:t>not </a:t>
            </a:r>
            <a:r>
              <a:rPr lang="en" dirty="0" smtClean="0">
                <a:solidFill>
                  <a:schemeClr val="accent6"/>
                </a:solidFill>
                <a:latin typeface="Quantico"/>
                <a:ea typeface="Quantico"/>
                <a:cs typeface="Quantico"/>
                <a:sym typeface="Quantico"/>
              </a:rPr>
              <a:t>at all</a:t>
            </a:r>
            <a:endParaRPr sz="1400">
              <a:solidFill>
                <a:schemeClr val="accent6"/>
              </a:solidFill>
              <a:latin typeface="Quantico"/>
              <a:ea typeface="Quantico"/>
              <a:cs typeface="Quantico"/>
              <a:sym typeface="Quantico"/>
            </a:endParaRPr>
          </a:p>
        </p:txBody>
      </p:sp>
      <p:sp>
        <p:nvSpPr>
          <p:cNvPr id="205" name="Shape 205"/>
          <p:cNvSpPr txBox="1"/>
          <p:nvPr/>
        </p:nvSpPr>
        <p:spPr>
          <a:xfrm>
            <a:off x="311700" y="1050800"/>
            <a:ext cx="3960900" cy="462000"/>
          </a:xfrm>
          <a:prstGeom prst="rect">
            <a:avLst/>
          </a:prstGeom>
          <a:noFill/>
          <a:ln>
            <a:noFill/>
          </a:ln>
        </p:spPr>
        <p:txBody>
          <a:bodyPr lIns="91425" tIns="91425" rIns="91425" bIns="91425" anchor="ctr" anchorCtr="0">
            <a:noAutofit/>
          </a:bodyPr>
          <a:lstStyle/>
          <a:p>
            <a:pPr lvl="0" algn="ctr">
              <a:spcBef>
                <a:spcPts val="0"/>
              </a:spcBef>
              <a:buNone/>
            </a:pPr>
            <a:r>
              <a:rPr lang="en" sz="1800" b="1">
                <a:solidFill>
                  <a:srgbClr val="00FFFF"/>
                </a:solidFill>
                <a:latin typeface="Press Start 2P"/>
                <a:ea typeface="Press Start 2P"/>
                <a:cs typeface="Press Start 2P"/>
                <a:sym typeface="Press Start 2P"/>
              </a:rPr>
              <a:t>DO</a:t>
            </a:r>
          </a:p>
        </p:txBody>
      </p:sp>
      <p:sp>
        <p:nvSpPr>
          <p:cNvPr id="206" name="Shape 206"/>
          <p:cNvSpPr txBox="1"/>
          <p:nvPr/>
        </p:nvSpPr>
        <p:spPr>
          <a:xfrm>
            <a:off x="4766275"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animEffect transition="in" filter="fade">
                                      <p:cBhvr>
                                        <p:cTn id="7" dur="1000"/>
                                        <p:tgtEl>
                                          <p:spTgt spid="202">
                                            <p:txEl>
                                              <p:pRg st="0" end="0"/>
                                            </p:txEl>
                                          </p:spTgt>
                                        </p:tgtEl>
                                      </p:cBhvr>
                                    </p:animEffect>
                                    <p:anim calcmode="lin" valueType="num">
                                      <p:cBhvr>
                                        <p:cTn id="8" dur="1000" fill="hold"/>
                                        <p:tgtEl>
                                          <p:spTgt spid="20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0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04">
                                            <p:txEl>
                                              <p:pRg st="0" end="0"/>
                                            </p:txEl>
                                          </p:spTgt>
                                        </p:tgtEl>
                                        <p:attrNameLst>
                                          <p:attrName>style.visibility</p:attrName>
                                        </p:attrNameLst>
                                      </p:cBhvr>
                                      <p:to>
                                        <p:strVal val="visible"/>
                                      </p:to>
                                    </p:set>
                                    <p:animEffect transition="in" filter="fade">
                                      <p:cBhvr>
                                        <p:cTn id="14" dur="1000"/>
                                        <p:tgtEl>
                                          <p:spTgt spid="204">
                                            <p:txEl>
                                              <p:pRg st="0" end="0"/>
                                            </p:txEl>
                                          </p:spTgt>
                                        </p:tgtEl>
                                      </p:cBhvr>
                                    </p:animEffect>
                                    <p:anim calcmode="lin" valueType="num">
                                      <p:cBhvr>
                                        <p:cTn id="15" dur="1000" fill="hold"/>
                                        <p:tgtEl>
                                          <p:spTgt spid="20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0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4">
                                            <p:txEl>
                                              <p:pRg st="1" end="1"/>
                                            </p:txEl>
                                          </p:spTgt>
                                        </p:tgtEl>
                                        <p:attrNameLst>
                                          <p:attrName>style.visibility</p:attrName>
                                        </p:attrNameLst>
                                      </p:cBhvr>
                                      <p:to>
                                        <p:strVal val="visible"/>
                                      </p:to>
                                    </p:set>
                                    <p:animEffect transition="in" filter="fade">
                                      <p:cBhvr>
                                        <p:cTn id="21" dur="1000"/>
                                        <p:tgtEl>
                                          <p:spTgt spid="204">
                                            <p:txEl>
                                              <p:pRg st="1" end="1"/>
                                            </p:txEl>
                                          </p:spTgt>
                                        </p:tgtEl>
                                      </p:cBhvr>
                                    </p:animEffect>
                                    <p:anim calcmode="lin" valueType="num">
                                      <p:cBhvr>
                                        <p:cTn id="22" dur="1000" fill="hold"/>
                                        <p:tgtEl>
                                          <p:spTgt spid="204">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0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02">
                                            <p:txEl>
                                              <p:pRg st="1" end="1"/>
                                            </p:txEl>
                                          </p:spTgt>
                                        </p:tgtEl>
                                        <p:attrNameLst>
                                          <p:attrName>style.visibility</p:attrName>
                                        </p:attrNameLst>
                                      </p:cBhvr>
                                      <p:to>
                                        <p:strVal val="visible"/>
                                      </p:to>
                                    </p:set>
                                    <p:animEffect transition="in" filter="fade">
                                      <p:cBhvr>
                                        <p:cTn id="28" dur="1000"/>
                                        <p:tgtEl>
                                          <p:spTgt spid="202">
                                            <p:txEl>
                                              <p:pRg st="1" end="1"/>
                                            </p:txEl>
                                          </p:spTgt>
                                        </p:tgtEl>
                                      </p:cBhvr>
                                    </p:animEffect>
                                    <p:anim calcmode="lin" valueType="num">
                                      <p:cBhvr>
                                        <p:cTn id="29" dur="1000" fill="hold"/>
                                        <p:tgtEl>
                                          <p:spTgt spid="202">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20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04">
                                            <p:txEl>
                                              <p:pRg st="2" end="2"/>
                                            </p:txEl>
                                          </p:spTgt>
                                        </p:tgtEl>
                                        <p:attrNameLst>
                                          <p:attrName>style.visibility</p:attrName>
                                        </p:attrNameLst>
                                      </p:cBhvr>
                                      <p:to>
                                        <p:strVal val="visible"/>
                                      </p:to>
                                    </p:set>
                                    <p:animEffect transition="in" filter="fade">
                                      <p:cBhvr>
                                        <p:cTn id="35" dur="1000"/>
                                        <p:tgtEl>
                                          <p:spTgt spid="204">
                                            <p:txEl>
                                              <p:pRg st="2" end="2"/>
                                            </p:txEl>
                                          </p:spTgt>
                                        </p:tgtEl>
                                      </p:cBhvr>
                                    </p:animEffect>
                                    <p:anim calcmode="lin" valueType="num">
                                      <p:cBhvr>
                                        <p:cTn id="36" dur="1000" fill="hold"/>
                                        <p:tgtEl>
                                          <p:spTgt spid="204">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20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Shape 211"/>
          <p:cNvPicPr preferRelativeResize="0"/>
          <p:nvPr/>
        </p:nvPicPr>
        <p:blipFill rotWithShape="1">
          <a:blip r:embed="rId3">
            <a:alphaModFix/>
          </a:blip>
          <a:srcRect l="19718" r="24815"/>
          <a:stretch/>
        </p:blipFill>
        <p:spPr>
          <a:xfrm>
            <a:off x="-645874" y="-23900"/>
            <a:ext cx="5188273" cy="5191300"/>
          </a:xfrm>
          <a:prstGeom prst="rect">
            <a:avLst/>
          </a:prstGeom>
          <a:noFill/>
          <a:ln>
            <a:noFill/>
          </a:ln>
        </p:spPr>
      </p:pic>
      <p:sp>
        <p:nvSpPr>
          <p:cNvPr id="212" name="Shape 212"/>
          <p:cNvSpPr txBox="1">
            <a:spLocks noGrp="1"/>
          </p:cNvSpPr>
          <p:nvPr>
            <p:ph type="body" idx="1"/>
          </p:nvPr>
        </p:nvSpPr>
        <p:spPr>
          <a:xfrm>
            <a:off x="4941800" y="3203475"/>
            <a:ext cx="3786600" cy="1129200"/>
          </a:xfrm>
          <a:prstGeom prst="rect">
            <a:avLst/>
          </a:prstGeom>
        </p:spPr>
        <p:txBody>
          <a:bodyPr lIns="91425" tIns="91425" rIns="91425" bIns="91425" anchor="t" anchorCtr="0">
            <a:noAutofit/>
          </a:bodyPr>
          <a:lstStyle/>
          <a:p>
            <a:pPr lvl="0" rtl="0">
              <a:spcBef>
                <a:spcPts val="0"/>
              </a:spcBef>
              <a:buNone/>
            </a:pPr>
            <a:r>
              <a:rPr lang="en" sz="1400" dirty="0">
                <a:solidFill>
                  <a:schemeClr val="accent6"/>
                </a:solidFill>
                <a:latin typeface="Quantico"/>
                <a:ea typeface="Quantico"/>
                <a:cs typeface="Quantico"/>
                <a:sym typeface="Quantico"/>
              </a:rPr>
              <a:t>‘An RPG about four friends going on a road trip in a modern world setting but with magics, swords, and monsters told with an epic story’</a:t>
            </a:r>
          </a:p>
          <a:p>
            <a:pPr marR="0" lvl="0" algn="l" rtl="0">
              <a:lnSpc>
                <a:spcPct val="115000"/>
              </a:lnSpc>
              <a:spcBef>
                <a:spcPts val="0"/>
              </a:spcBef>
              <a:spcAft>
                <a:spcPts val="1600"/>
              </a:spcAft>
              <a:buNone/>
            </a:pPr>
            <a:endParaRPr sz="1400">
              <a:solidFill>
                <a:schemeClr val="accent6"/>
              </a:solidFill>
              <a:latin typeface="Quantico"/>
              <a:ea typeface="Quantico"/>
              <a:cs typeface="Quantico"/>
              <a:sym typeface="Quantico"/>
            </a:endParaRPr>
          </a:p>
        </p:txBody>
      </p:sp>
      <p:cxnSp>
        <p:nvCxnSpPr>
          <p:cNvPr id="213" name="Shape 213"/>
          <p:cNvCxnSpPr/>
          <p:nvPr/>
        </p:nvCxnSpPr>
        <p:spPr>
          <a:xfrm rot="10800000">
            <a:off x="4888250" y="2567550"/>
            <a:ext cx="3893700" cy="8400"/>
          </a:xfrm>
          <a:prstGeom prst="straightConnector1">
            <a:avLst/>
          </a:prstGeom>
          <a:noFill/>
          <a:ln w="38100" cap="flat" cmpd="sng">
            <a:solidFill>
              <a:srgbClr val="85200C"/>
            </a:solidFill>
            <a:prstDash val="solid"/>
            <a:round/>
            <a:headEnd type="none" w="lg" len="lg"/>
            <a:tailEnd type="none" w="lg" len="lg"/>
          </a:ln>
        </p:spPr>
      </p:cxnSp>
      <p:sp>
        <p:nvSpPr>
          <p:cNvPr id="214" name="Shape 214"/>
          <p:cNvSpPr txBox="1">
            <a:spLocks noGrp="1"/>
          </p:cNvSpPr>
          <p:nvPr>
            <p:ph type="body" idx="1"/>
          </p:nvPr>
        </p:nvSpPr>
        <p:spPr>
          <a:xfrm>
            <a:off x="4941800" y="530625"/>
            <a:ext cx="3786600" cy="1409400"/>
          </a:xfrm>
          <a:prstGeom prst="rect">
            <a:avLst/>
          </a:prstGeom>
        </p:spPr>
        <p:txBody>
          <a:bodyPr lIns="91425" tIns="91425" rIns="91425" bIns="91425" anchor="t" anchorCtr="0">
            <a:noAutofit/>
          </a:bodyPr>
          <a:lstStyle/>
          <a:p>
            <a:pPr lvl="0" rtl="0">
              <a:spcBef>
                <a:spcPts val="0"/>
              </a:spcBef>
              <a:buNone/>
            </a:pPr>
            <a:r>
              <a:rPr lang="en" sz="1400" dirty="0">
                <a:solidFill>
                  <a:schemeClr val="accent6"/>
                </a:solidFill>
                <a:latin typeface="Quantico"/>
                <a:ea typeface="Quantico"/>
                <a:cs typeface="Quantico"/>
                <a:sym typeface="Quantico"/>
              </a:rPr>
              <a:t>‘This game is an RPG set in a similar world to us. But, their world also have monsters, magics, swords, and knights. Player will follow the story of a young prince and his 3 aides……’</a:t>
            </a:r>
          </a:p>
          <a:p>
            <a:pPr marR="0" lvl="0" algn="l" rtl="0">
              <a:lnSpc>
                <a:spcPct val="115000"/>
              </a:lnSpc>
              <a:spcBef>
                <a:spcPts val="0"/>
              </a:spcBef>
              <a:spcAft>
                <a:spcPts val="1600"/>
              </a:spcAft>
              <a:buNone/>
            </a:pPr>
            <a:endParaRPr sz="1400">
              <a:solidFill>
                <a:schemeClr val="accent6"/>
              </a:solidFill>
              <a:latin typeface="Quantico"/>
              <a:ea typeface="Quantico"/>
              <a:cs typeface="Quantico"/>
              <a:sym typeface="Quantic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1" nodeType="clickEffect">
                                  <p:stCondLst>
                                    <p:cond delay="0"/>
                                  </p:stCondLst>
                                  <p:childTnLst>
                                    <p:set>
                                      <p:cBhvr>
                                        <p:cTn id="6" dur="1" fill="hold">
                                          <p:stCondLst>
                                            <p:cond delay="0"/>
                                          </p:stCondLst>
                                        </p:cTn>
                                        <p:tgtEl>
                                          <p:spTgt spid="214">
                                            <p:txEl>
                                              <p:pRg st="0" end="0"/>
                                            </p:txEl>
                                          </p:spTgt>
                                        </p:tgtEl>
                                        <p:attrNameLst>
                                          <p:attrName>style.visibility</p:attrName>
                                        </p:attrNameLst>
                                      </p:cBhvr>
                                      <p:to>
                                        <p:strVal val="visible"/>
                                      </p:to>
                                    </p:set>
                                    <p:animEffect transition="in" filter="fade">
                                      <p:cBhvr>
                                        <p:cTn id="7" dur="1000"/>
                                        <p:tgtEl>
                                          <p:spTgt spid="214">
                                            <p:txEl>
                                              <p:pRg st="0" end="0"/>
                                            </p:txEl>
                                          </p:spTgt>
                                        </p:tgtEl>
                                      </p:cBhvr>
                                    </p:animEffect>
                                    <p:anim calcmode="lin" valueType="num">
                                      <p:cBhvr>
                                        <p:cTn id="8" dur="1000" fill="hold"/>
                                        <p:tgtEl>
                                          <p:spTgt spid="21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nodeType="clickEffect">
                                  <p:stCondLst>
                                    <p:cond delay="0"/>
                                  </p:stCondLst>
                                  <p:childTnLst>
                                    <p:set>
                                      <p:cBhvr>
                                        <p:cTn id="13" dur="1" fill="hold">
                                          <p:stCondLst>
                                            <p:cond delay="0"/>
                                          </p:stCondLst>
                                        </p:cTn>
                                        <p:tgtEl>
                                          <p:spTgt spid="213"/>
                                        </p:tgtEl>
                                        <p:attrNameLst>
                                          <p:attrName>style.visibility</p:attrName>
                                        </p:attrNameLst>
                                      </p:cBhvr>
                                      <p:to>
                                        <p:strVal val="visible"/>
                                      </p:to>
                                    </p:set>
                                    <p:anim calcmode="lin" valueType="num">
                                      <p:cBhvr additive="base">
                                        <p:cTn id="14" dur="500" fill="hold"/>
                                        <p:tgtEl>
                                          <p:spTgt spid="213"/>
                                        </p:tgtEl>
                                        <p:attrNameLst>
                                          <p:attrName>ppt_x</p:attrName>
                                        </p:attrNameLst>
                                      </p:cBhvr>
                                      <p:tavLst>
                                        <p:tav tm="0">
                                          <p:val>
                                            <p:strVal val="1+#ppt_w/2"/>
                                          </p:val>
                                        </p:tav>
                                        <p:tav tm="100000">
                                          <p:val>
                                            <p:strVal val="#ppt_x"/>
                                          </p:val>
                                        </p:tav>
                                      </p:tavLst>
                                    </p:anim>
                                    <p:anim calcmode="lin" valueType="num">
                                      <p:cBhvr additive="base">
                                        <p:cTn id="15" dur="500" fill="hold"/>
                                        <p:tgtEl>
                                          <p:spTgt spid="213"/>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212">
                                            <p:txEl>
                                              <p:pRg st="0" end="0"/>
                                            </p:txEl>
                                          </p:spTgt>
                                        </p:tgtEl>
                                        <p:attrNameLst>
                                          <p:attrName>style.visibility</p:attrName>
                                        </p:attrNameLst>
                                      </p:cBhvr>
                                      <p:to>
                                        <p:strVal val="visible"/>
                                      </p:to>
                                    </p:set>
                                    <p:animEffect transition="in" filter="fade">
                                      <p:cBhvr>
                                        <p:cTn id="20" dur="1000"/>
                                        <p:tgtEl>
                                          <p:spTgt spid="212">
                                            <p:txEl>
                                              <p:pRg st="0" end="0"/>
                                            </p:txEl>
                                          </p:spTgt>
                                        </p:tgtEl>
                                      </p:cBhvr>
                                    </p:animEffect>
                                    <p:anim calcmode="lin" valueType="num">
                                      <p:cBhvr>
                                        <p:cTn id="21" dur="1000" fill="hold"/>
                                        <p:tgtEl>
                                          <p:spTgt spid="212">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2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 grpId="0" build="p"/>
      <p:bldP spid="214" grpI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Shape 219"/>
          <p:cNvPicPr preferRelativeResize="0"/>
          <p:nvPr/>
        </p:nvPicPr>
        <p:blipFill rotWithShape="1">
          <a:blip r:embed="rId3">
            <a:alphaModFix/>
          </a:blip>
          <a:srcRect l="30966" r="19207"/>
          <a:stretch/>
        </p:blipFill>
        <p:spPr>
          <a:xfrm>
            <a:off x="4586027" y="0"/>
            <a:ext cx="4556175" cy="5143500"/>
          </a:xfrm>
          <a:prstGeom prst="rect">
            <a:avLst/>
          </a:prstGeom>
          <a:noFill/>
          <a:ln>
            <a:noFill/>
          </a:ln>
        </p:spPr>
      </p:pic>
      <p:sp>
        <p:nvSpPr>
          <p:cNvPr id="220" name="Shape 220"/>
          <p:cNvSpPr txBox="1">
            <a:spLocks noGrp="1"/>
          </p:cNvSpPr>
          <p:nvPr>
            <p:ph type="body" idx="1"/>
          </p:nvPr>
        </p:nvSpPr>
        <p:spPr>
          <a:xfrm>
            <a:off x="405175" y="3258400"/>
            <a:ext cx="3786600" cy="1010700"/>
          </a:xfrm>
          <a:prstGeom prst="rect">
            <a:avLst/>
          </a:prstGeom>
        </p:spPr>
        <p:txBody>
          <a:bodyPr lIns="91425" tIns="91425" rIns="91425" bIns="91425" anchor="t" anchorCtr="0">
            <a:noAutofit/>
          </a:bodyPr>
          <a:lstStyle/>
          <a:p>
            <a:pPr marR="0" lvl="0" algn="ctr" rtl="0">
              <a:lnSpc>
                <a:spcPct val="115000"/>
              </a:lnSpc>
              <a:spcBef>
                <a:spcPts val="0"/>
              </a:spcBef>
              <a:spcAft>
                <a:spcPts val="1600"/>
              </a:spcAft>
              <a:buNone/>
            </a:pPr>
            <a:r>
              <a:rPr lang="en" sz="2400" dirty="0">
                <a:solidFill>
                  <a:schemeClr val="accent6"/>
                </a:solidFill>
                <a:latin typeface="Quantico"/>
                <a:ea typeface="Quantico"/>
                <a:cs typeface="Quantico"/>
                <a:sym typeface="Quantico"/>
              </a:rPr>
              <a:t>‘Resident Evil 4 IN SPACE!!!’</a:t>
            </a:r>
          </a:p>
        </p:txBody>
      </p:sp>
      <p:sp>
        <p:nvSpPr>
          <p:cNvPr id="221" name="Shape 221"/>
          <p:cNvSpPr txBox="1">
            <a:spLocks noGrp="1"/>
          </p:cNvSpPr>
          <p:nvPr>
            <p:ph type="body" idx="1"/>
          </p:nvPr>
        </p:nvSpPr>
        <p:spPr>
          <a:xfrm>
            <a:off x="405175" y="571550"/>
            <a:ext cx="3786600" cy="1409400"/>
          </a:xfrm>
          <a:prstGeom prst="rect">
            <a:avLst/>
          </a:prstGeom>
        </p:spPr>
        <p:txBody>
          <a:bodyPr lIns="91425" tIns="91425" rIns="91425" bIns="91425" anchor="t" anchorCtr="0">
            <a:noAutofit/>
          </a:bodyPr>
          <a:lstStyle/>
          <a:p>
            <a:pPr marR="0" lvl="0" algn="ctr" rtl="0">
              <a:lnSpc>
                <a:spcPct val="115000"/>
              </a:lnSpc>
              <a:spcBef>
                <a:spcPts val="0"/>
              </a:spcBef>
              <a:spcAft>
                <a:spcPts val="1600"/>
              </a:spcAft>
              <a:buNone/>
            </a:pPr>
            <a:r>
              <a:rPr lang="en" sz="2400" dirty="0">
                <a:solidFill>
                  <a:schemeClr val="accent6"/>
                </a:solidFill>
                <a:latin typeface="Quantico"/>
                <a:ea typeface="Quantico"/>
                <a:cs typeface="Quantico"/>
                <a:sym typeface="Quantico"/>
              </a:rPr>
              <a:t>‘A third person shooter survival horror game set in a space colony’</a:t>
            </a:r>
          </a:p>
        </p:txBody>
      </p:sp>
      <p:cxnSp>
        <p:nvCxnSpPr>
          <p:cNvPr id="222" name="Shape 222"/>
          <p:cNvCxnSpPr/>
          <p:nvPr/>
        </p:nvCxnSpPr>
        <p:spPr>
          <a:xfrm rot="10800000">
            <a:off x="351625" y="2567550"/>
            <a:ext cx="3893700" cy="8400"/>
          </a:xfrm>
          <a:prstGeom prst="straightConnector1">
            <a:avLst/>
          </a:prstGeom>
          <a:noFill/>
          <a:ln w="38100" cap="flat" cmpd="sng">
            <a:solidFill>
              <a:srgbClr val="85200C"/>
            </a:solidFill>
            <a:prstDash val="solid"/>
            <a:round/>
            <a:headEnd type="none" w="lg" len="lg"/>
            <a:tailEnd type="non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1">
                                            <p:txEl>
                                              <p:pRg st="0" end="0"/>
                                            </p:txEl>
                                          </p:spTgt>
                                        </p:tgtEl>
                                        <p:attrNameLst>
                                          <p:attrName>style.visibility</p:attrName>
                                        </p:attrNameLst>
                                      </p:cBhvr>
                                      <p:to>
                                        <p:strVal val="visible"/>
                                      </p:to>
                                    </p:set>
                                    <p:animEffect transition="in" filter="fade">
                                      <p:cBhvr>
                                        <p:cTn id="7" dur="1000"/>
                                        <p:tgtEl>
                                          <p:spTgt spid="221">
                                            <p:txEl>
                                              <p:pRg st="0" end="0"/>
                                            </p:txEl>
                                          </p:spTgt>
                                        </p:tgtEl>
                                      </p:cBhvr>
                                    </p:animEffect>
                                    <p:anim calcmode="lin" valueType="num">
                                      <p:cBhvr>
                                        <p:cTn id="8" dur="1000" fill="hold"/>
                                        <p:tgtEl>
                                          <p:spTgt spid="22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nodeType="clickEffect">
                                  <p:stCondLst>
                                    <p:cond delay="0"/>
                                  </p:stCondLst>
                                  <p:childTnLst>
                                    <p:set>
                                      <p:cBhvr>
                                        <p:cTn id="13" dur="1" fill="hold">
                                          <p:stCondLst>
                                            <p:cond delay="0"/>
                                          </p:stCondLst>
                                        </p:cTn>
                                        <p:tgtEl>
                                          <p:spTgt spid="222"/>
                                        </p:tgtEl>
                                        <p:attrNameLst>
                                          <p:attrName>style.visibility</p:attrName>
                                        </p:attrNameLst>
                                      </p:cBhvr>
                                      <p:to>
                                        <p:strVal val="visible"/>
                                      </p:to>
                                    </p:set>
                                    <p:anim calcmode="lin" valueType="num">
                                      <p:cBhvr additive="base">
                                        <p:cTn id="14" dur="500" fill="hold"/>
                                        <p:tgtEl>
                                          <p:spTgt spid="222"/>
                                        </p:tgtEl>
                                        <p:attrNameLst>
                                          <p:attrName>ppt_x</p:attrName>
                                        </p:attrNameLst>
                                      </p:cBhvr>
                                      <p:tavLst>
                                        <p:tav tm="0">
                                          <p:val>
                                            <p:strVal val="0-#ppt_w/2"/>
                                          </p:val>
                                        </p:tav>
                                        <p:tav tm="100000">
                                          <p:val>
                                            <p:strVal val="#ppt_x"/>
                                          </p:val>
                                        </p:tav>
                                      </p:tavLst>
                                    </p:anim>
                                    <p:anim calcmode="lin" valueType="num">
                                      <p:cBhvr additive="base">
                                        <p:cTn id="15" dur="500" fill="hold"/>
                                        <p:tgtEl>
                                          <p:spTgt spid="222"/>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220">
                                            <p:txEl>
                                              <p:pRg st="0" end="0"/>
                                            </p:txEl>
                                          </p:spTgt>
                                        </p:tgtEl>
                                        <p:attrNameLst>
                                          <p:attrName>style.visibility</p:attrName>
                                        </p:attrNameLst>
                                      </p:cBhvr>
                                      <p:to>
                                        <p:strVal val="visible"/>
                                      </p:to>
                                    </p:set>
                                    <p:animEffect transition="in" filter="fade">
                                      <p:cBhvr>
                                        <p:cTn id="20" dur="1000"/>
                                        <p:tgtEl>
                                          <p:spTgt spid="220">
                                            <p:txEl>
                                              <p:pRg st="0" end="0"/>
                                            </p:txEl>
                                          </p:spTgt>
                                        </p:tgtEl>
                                      </p:cBhvr>
                                    </p:animEffect>
                                    <p:anim calcmode="lin" valueType="num">
                                      <p:cBhvr>
                                        <p:cTn id="21" dur="1000" fill="hold"/>
                                        <p:tgtEl>
                                          <p:spTgt spid="220">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22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build="p"/>
      <p:bldP spid="221"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body" idx="1"/>
          </p:nvPr>
        </p:nvSpPr>
        <p:spPr>
          <a:xfrm>
            <a:off x="336900" y="1545875"/>
            <a:ext cx="3910500" cy="3241800"/>
          </a:xfrm>
          <a:prstGeom prst="rect">
            <a:avLst/>
          </a:prstGeom>
        </p:spPr>
        <p:txBody>
          <a:bodyPr lIns="91425" tIns="91425" rIns="91425" bIns="91425" anchor="t" anchorCtr="0">
            <a:noAutofit/>
          </a:bodyPr>
          <a:lstStyle/>
          <a:p>
            <a:pPr lvl="0" rtl="0">
              <a:spcBef>
                <a:spcPts val="0"/>
              </a:spcBef>
              <a:buNone/>
            </a:pPr>
            <a:r>
              <a:rPr lang="en" dirty="0">
                <a:solidFill>
                  <a:schemeClr val="accent6"/>
                </a:solidFill>
                <a:latin typeface="Quantico"/>
                <a:ea typeface="Quantico"/>
                <a:cs typeface="Quantico"/>
                <a:sym typeface="Quantico"/>
              </a:rPr>
              <a:t>More specific target</a:t>
            </a:r>
          </a:p>
          <a:p>
            <a:pPr marL="9144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Gamer type</a:t>
            </a:r>
          </a:p>
          <a:p>
            <a:pPr marL="9144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Gender</a:t>
            </a:r>
          </a:p>
          <a:p>
            <a:pPr marL="9144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Age</a:t>
            </a:r>
          </a:p>
          <a:p>
            <a:pPr marL="9144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Location</a:t>
            </a:r>
          </a:p>
          <a:p>
            <a:pPr marL="9144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etc.</a:t>
            </a:r>
          </a:p>
          <a:p>
            <a:pPr marR="0" lvl="0" algn="l" rtl="0">
              <a:lnSpc>
                <a:spcPct val="115000"/>
              </a:lnSpc>
              <a:spcBef>
                <a:spcPts val="0"/>
              </a:spcBef>
              <a:spcAft>
                <a:spcPts val="1600"/>
              </a:spcAft>
              <a:buNone/>
            </a:pPr>
            <a:endParaRPr>
              <a:solidFill>
                <a:schemeClr val="accent6"/>
              </a:solidFill>
              <a:latin typeface="Quantico"/>
              <a:ea typeface="Quantico"/>
              <a:cs typeface="Quantico"/>
              <a:sym typeface="Quantico"/>
            </a:endParaRPr>
          </a:p>
        </p:txBody>
      </p:sp>
      <p:sp>
        <p:nvSpPr>
          <p:cNvPr id="228" name="Shape 22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Target Market</a:t>
            </a:r>
          </a:p>
        </p:txBody>
      </p:sp>
      <p:sp>
        <p:nvSpPr>
          <p:cNvPr id="229" name="Shape 229"/>
          <p:cNvSpPr txBox="1">
            <a:spLocks noGrp="1"/>
          </p:cNvSpPr>
          <p:nvPr>
            <p:ph type="body" idx="1"/>
          </p:nvPr>
        </p:nvSpPr>
        <p:spPr>
          <a:xfrm>
            <a:off x="4791475" y="1670875"/>
            <a:ext cx="3910500" cy="3241800"/>
          </a:xfrm>
          <a:prstGeom prst="rect">
            <a:avLst/>
          </a:prstGeom>
        </p:spPr>
        <p:txBody>
          <a:bodyPr lIns="91425" tIns="91425" rIns="91425" bIns="91425" anchor="ctr" anchorCtr="0">
            <a:noAutofit/>
          </a:bodyPr>
          <a:lstStyle/>
          <a:p>
            <a:pPr lvl="0" algn="ctr" rtl="0">
              <a:spcBef>
                <a:spcPts val="0"/>
              </a:spcBef>
              <a:buNone/>
            </a:pPr>
            <a:r>
              <a:rPr lang="en" sz="3600" b="1" dirty="0">
                <a:solidFill>
                  <a:schemeClr val="accent6"/>
                </a:solidFill>
                <a:latin typeface="Quantico"/>
                <a:ea typeface="Quantico"/>
                <a:cs typeface="Quantico"/>
                <a:sym typeface="Quantico"/>
              </a:rPr>
              <a:t>“EVERYONE!”</a:t>
            </a:r>
          </a:p>
        </p:txBody>
      </p:sp>
      <p:cxnSp>
        <p:nvCxnSpPr>
          <p:cNvPr id="230" name="Shape 230"/>
          <p:cNvCxnSpPr/>
          <p:nvPr/>
        </p:nvCxnSpPr>
        <p:spPr>
          <a:xfrm>
            <a:off x="4572775" y="1512800"/>
            <a:ext cx="0" cy="3403800"/>
          </a:xfrm>
          <a:prstGeom prst="straightConnector1">
            <a:avLst/>
          </a:prstGeom>
          <a:noFill/>
          <a:ln w="38100" cap="flat" cmpd="sng">
            <a:solidFill>
              <a:srgbClr val="85200C"/>
            </a:solidFill>
            <a:prstDash val="solid"/>
            <a:round/>
            <a:headEnd type="none" w="lg" len="lg"/>
            <a:tailEnd type="none" w="lg" len="lg"/>
          </a:ln>
        </p:spPr>
      </p:cxnSp>
      <p:sp>
        <p:nvSpPr>
          <p:cNvPr id="231" name="Shape 231"/>
          <p:cNvSpPr txBox="1"/>
          <p:nvPr/>
        </p:nvSpPr>
        <p:spPr>
          <a:xfrm>
            <a:off x="311700"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a:t>
            </a:r>
          </a:p>
        </p:txBody>
      </p:sp>
      <p:sp>
        <p:nvSpPr>
          <p:cNvPr id="232" name="Shape 232"/>
          <p:cNvSpPr txBox="1"/>
          <p:nvPr/>
        </p:nvSpPr>
        <p:spPr>
          <a:xfrm>
            <a:off x="4766275"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animEffect transition="in" filter="fade">
                                      <p:cBhvr>
                                        <p:cTn id="7" dur="1000"/>
                                        <p:tgtEl>
                                          <p:spTgt spid="227">
                                            <p:txEl>
                                              <p:pRg st="0" end="0"/>
                                            </p:txEl>
                                          </p:spTgt>
                                        </p:tgtEl>
                                      </p:cBhvr>
                                    </p:animEffect>
                                    <p:anim calcmode="lin" valueType="num">
                                      <p:cBhvr>
                                        <p:cTn id="8" dur="1000" fill="hold"/>
                                        <p:tgtEl>
                                          <p:spTgt spid="22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27">
                                            <p:txEl>
                                              <p:pRg st="1" end="1"/>
                                            </p:txEl>
                                          </p:spTgt>
                                        </p:tgtEl>
                                        <p:attrNameLst>
                                          <p:attrName>style.visibility</p:attrName>
                                        </p:attrNameLst>
                                      </p:cBhvr>
                                      <p:to>
                                        <p:strVal val="visible"/>
                                      </p:to>
                                    </p:set>
                                    <p:animEffect transition="in" filter="fade">
                                      <p:cBhvr>
                                        <p:cTn id="14" dur="1000"/>
                                        <p:tgtEl>
                                          <p:spTgt spid="227">
                                            <p:txEl>
                                              <p:pRg st="1" end="1"/>
                                            </p:txEl>
                                          </p:spTgt>
                                        </p:tgtEl>
                                      </p:cBhvr>
                                    </p:animEffect>
                                    <p:anim calcmode="lin" valueType="num">
                                      <p:cBhvr>
                                        <p:cTn id="15" dur="1000" fill="hold"/>
                                        <p:tgtEl>
                                          <p:spTgt spid="22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2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27">
                                            <p:txEl>
                                              <p:pRg st="2" end="2"/>
                                            </p:txEl>
                                          </p:spTgt>
                                        </p:tgtEl>
                                        <p:attrNameLst>
                                          <p:attrName>style.visibility</p:attrName>
                                        </p:attrNameLst>
                                      </p:cBhvr>
                                      <p:to>
                                        <p:strVal val="visible"/>
                                      </p:to>
                                    </p:set>
                                    <p:animEffect transition="in" filter="fade">
                                      <p:cBhvr>
                                        <p:cTn id="21" dur="1000"/>
                                        <p:tgtEl>
                                          <p:spTgt spid="227">
                                            <p:txEl>
                                              <p:pRg st="2" end="2"/>
                                            </p:txEl>
                                          </p:spTgt>
                                        </p:tgtEl>
                                      </p:cBhvr>
                                    </p:animEffect>
                                    <p:anim calcmode="lin" valueType="num">
                                      <p:cBhvr>
                                        <p:cTn id="22" dur="1000" fill="hold"/>
                                        <p:tgtEl>
                                          <p:spTgt spid="22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2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27">
                                            <p:txEl>
                                              <p:pRg st="3" end="3"/>
                                            </p:txEl>
                                          </p:spTgt>
                                        </p:tgtEl>
                                        <p:attrNameLst>
                                          <p:attrName>style.visibility</p:attrName>
                                        </p:attrNameLst>
                                      </p:cBhvr>
                                      <p:to>
                                        <p:strVal val="visible"/>
                                      </p:to>
                                    </p:set>
                                    <p:animEffect transition="in" filter="fade">
                                      <p:cBhvr>
                                        <p:cTn id="28" dur="1000"/>
                                        <p:tgtEl>
                                          <p:spTgt spid="227">
                                            <p:txEl>
                                              <p:pRg st="3" end="3"/>
                                            </p:txEl>
                                          </p:spTgt>
                                        </p:tgtEl>
                                      </p:cBhvr>
                                    </p:animEffect>
                                    <p:anim calcmode="lin" valueType="num">
                                      <p:cBhvr>
                                        <p:cTn id="29" dur="1000" fill="hold"/>
                                        <p:tgtEl>
                                          <p:spTgt spid="22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2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27">
                                            <p:txEl>
                                              <p:pRg st="4" end="4"/>
                                            </p:txEl>
                                          </p:spTgt>
                                        </p:tgtEl>
                                        <p:attrNameLst>
                                          <p:attrName>style.visibility</p:attrName>
                                        </p:attrNameLst>
                                      </p:cBhvr>
                                      <p:to>
                                        <p:strVal val="visible"/>
                                      </p:to>
                                    </p:set>
                                    <p:animEffect transition="in" filter="fade">
                                      <p:cBhvr>
                                        <p:cTn id="35" dur="1000"/>
                                        <p:tgtEl>
                                          <p:spTgt spid="227">
                                            <p:txEl>
                                              <p:pRg st="4" end="4"/>
                                            </p:txEl>
                                          </p:spTgt>
                                        </p:tgtEl>
                                      </p:cBhvr>
                                    </p:animEffect>
                                    <p:anim calcmode="lin" valueType="num">
                                      <p:cBhvr>
                                        <p:cTn id="36" dur="1000" fill="hold"/>
                                        <p:tgtEl>
                                          <p:spTgt spid="22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2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27">
                                            <p:txEl>
                                              <p:pRg st="5" end="5"/>
                                            </p:txEl>
                                          </p:spTgt>
                                        </p:tgtEl>
                                        <p:attrNameLst>
                                          <p:attrName>style.visibility</p:attrName>
                                        </p:attrNameLst>
                                      </p:cBhvr>
                                      <p:to>
                                        <p:strVal val="visible"/>
                                      </p:to>
                                    </p:set>
                                    <p:animEffect transition="in" filter="fade">
                                      <p:cBhvr>
                                        <p:cTn id="42" dur="1000"/>
                                        <p:tgtEl>
                                          <p:spTgt spid="227">
                                            <p:txEl>
                                              <p:pRg st="5" end="5"/>
                                            </p:txEl>
                                          </p:spTgt>
                                        </p:tgtEl>
                                      </p:cBhvr>
                                    </p:animEffect>
                                    <p:anim calcmode="lin" valueType="num">
                                      <p:cBhvr>
                                        <p:cTn id="43" dur="1000" fill="hold"/>
                                        <p:tgtEl>
                                          <p:spTgt spid="227">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2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29">
                                            <p:txEl>
                                              <p:pRg st="0" end="0"/>
                                            </p:txEl>
                                          </p:spTgt>
                                        </p:tgtEl>
                                        <p:attrNameLst>
                                          <p:attrName>style.visibility</p:attrName>
                                        </p:attrNameLst>
                                      </p:cBhvr>
                                      <p:to>
                                        <p:strVal val="visible"/>
                                      </p:to>
                                    </p:set>
                                    <p:animEffect transition="in" filter="fade">
                                      <p:cBhvr>
                                        <p:cTn id="49" dur="1000"/>
                                        <p:tgtEl>
                                          <p:spTgt spid="229">
                                            <p:txEl>
                                              <p:pRg st="0" end="0"/>
                                            </p:txEl>
                                          </p:spTgt>
                                        </p:tgtEl>
                                      </p:cBhvr>
                                    </p:animEffect>
                                    <p:anim calcmode="lin" valueType="num">
                                      <p:cBhvr>
                                        <p:cTn id="50" dur="1000" fill="hold"/>
                                        <p:tgtEl>
                                          <p:spTgt spid="229">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22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build="p"/>
      <p:bldP spid="229"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Shape 237"/>
          <p:cNvPicPr preferRelativeResize="0"/>
          <p:nvPr/>
        </p:nvPicPr>
        <p:blipFill>
          <a:blip r:embed="rId3">
            <a:alphaModFix/>
          </a:blip>
          <a:stretch>
            <a:fillRect/>
          </a:stretch>
        </p:blipFill>
        <p:spPr>
          <a:xfrm>
            <a:off x="4550711" y="0"/>
            <a:ext cx="4593294" cy="2572224"/>
          </a:xfrm>
          <a:prstGeom prst="rect">
            <a:avLst/>
          </a:prstGeom>
          <a:noFill/>
          <a:ln>
            <a:noFill/>
          </a:ln>
        </p:spPr>
      </p:pic>
      <p:pic>
        <p:nvPicPr>
          <p:cNvPr id="238" name="Shape 238"/>
          <p:cNvPicPr preferRelativeResize="0"/>
          <p:nvPr/>
        </p:nvPicPr>
        <p:blipFill>
          <a:blip r:embed="rId4">
            <a:alphaModFix/>
          </a:blip>
          <a:stretch>
            <a:fillRect/>
          </a:stretch>
        </p:blipFill>
        <p:spPr>
          <a:xfrm>
            <a:off x="0" y="-1"/>
            <a:ext cx="4572774" cy="2572221"/>
          </a:xfrm>
          <a:prstGeom prst="rect">
            <a:avLst/>
          </a:prstGeom>
          <a:noFill/>
          <a:ln>
            <a:noFill/>
          </a:ln>
        </p:spPr>
      </p:pic>
      <p:sp>
        <p:nvSpPr>
          <p:cNvPr id="239" name="Shape 239"/>
          <p:cNvSpPr txBox="1">
            <a:spLocks noGrp="1"/>
          </p:cNvSpPr>
          <p:nvPr>
            <p:ph type="body" idx="1"/>
          </p:nvPr>
        </p:nvSpPr>
        <p:spPr>
          <a:xfrm>
            <a:off x="200275" y="2841550"/>
            <a:ext cx="3910500" cy="1946100"/>
          </a:xfrm>
          <a:prstGeom prst="rect">
            <a:avLst/>
          </a:prstGeom>
        </p:spPr>
        <p:txBody>
          <a:bodyPr lIns="91425" tIns="91425" rIns="91425" bIns="91425" anchor="t" anchorCtr="0">
            <a:noAutofit/>
          </a:bodyPr>
          <a:lstStyle/>
          <a:p>
            <a:pPr marL="457200" lvl="0"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Hardcore gamer</a:t>
            </a:r>
          </a:p>
          <a:p>
            <a:pPr marL="457200" lvl="0"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Mostly male</a:t>
            </a:r>
          </a:p>
          <a:p>
            <a:pPr marL="457200" lvl="0"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Age: 15 - 35</a:t>
            </a:r>
          </a:p>
        </p:txBody>
      </p:sp>
      <p:sp>
        <p:nvSpPr>
          <p:cNvPr id="240" name="Shape 240"/>
          <p:cNvSpPr txBox="1">
            <a:spLocks noGrp="1"/>
          </p:cNvSpPr>
          <p:nvPr>
            <p:ph type="body" idx="1"/>
          </p:nvPr>
        </p:nvSpPr>
        <p:spPr>
          <a:xfrm>
            <a:off x="4791475" y="2841550"/>
            <a:ext cx="3910500" cy="2071200"/>
          </a:xfrm>
          <a:prstGeom prst="rect">
            <a:avLst/>
          </a:prstGeom>
        </p:spPr>
        <p:txBody>
          <a:bodyPr lIns="91425" tIns="91425" rIns="91425" bIns="91425" anchor="t" anchorCtr="0">
            <a:noAutofit/>
          </a:bodyPr>
          <a:lstStyle/>
          <a:p>
            <a:pPr marL="457200" lvl="0" indent="-228600" rtl="0">
              <a:spcBef>
                <a:spcPts val="0"/>
              </a:spcBef>
              <a:buClr>
                <a:schemeClr val="accent6"/>
              </a:buClr>
              <a:buFont typeface="Quantico"/>
              <a:buChar char="➔"/>
            </a:pPr>
            <a:r>
              <a:rPr lang="en">
                <a:solidFill>
                  <a:schemeClr val="accent6"/>
                </a:solidFill>
                <a:latin typeface="Quantico"/>
                <a:ea typeface="Quantico"/>
                <a:cs typeface="Quantico"/>
                <a:sym typeface="Quantico"/>
              </a:rPr>
              <a:t>Casual gamer</a:t>
            </a:r>
          </a:p>
          <a:p>
            <a:pPr marL="457200" lvl="0" indent="-228600" rtl="0">
              <a:spcBef>
                <a:spcPts val="0"/>
              </a:spcBef>
              <a:buClr>
                <a:schemeClr val="accent6"/>
              </a:buClr>
              <a:buFont typeface="Quantico"/>
              <a:buChar char="➔"/>
            </a:pPr>
            <a:r>
              <a:rPr lang="en">
                <a:solidFill>
                  <a:schemeClr val="accent6"/>
                </a:solidFill>
                <a:latin typeface="Quantico"/>
                <a:ea typeface="Quantico"/>
                <a:cs typeface="Quantico"/>
                <a:sym typeface="Quantico"/>
              </a:rPr>
              <a:t>Male &amp; Female</a:t>
            </a:r>
          </a:p>
          <a:p>
            <a:pPr marL="457200" lvl="0" indent="-228600" rtl="0">
              <a:spcBef>
                <a:spcPts val="0"/>
              </a:spcBef>
              <a:buClr>
                <a:schemeClr val="accent6"/>
              </a:buClr>
              <a:buFont typeface="Quantico"/>
              <a:buChar char="➔"/>
            </a:pPr>
            <a:r>
              <a:rPr lang="en">
                <a:solidFill>
                  <a:schemeClr val="accent6"/>
                </a:solidFill>
                <a:latin typeface="Quantico"/>
                <a:ea typeface="Quantico"/>
                <a:cs typeface="Quantico"/>
                <a:sym typeface="Quantico"/>
              </a:rPr>
              <a:t>Age: 5 - 25</a:t>
            </a:r>
          </a:p>
          <a:p>
            <a:pPr marL="457200" lvl="0" indent="-228600" rtl="0">
              <a:spcBef>
                <a:spcPts val="0"/>
              </a:spcBef>
              <a:buClr>
                <a:schemeClr val="accent6"/>
              </a:buClr>
              <a:buFont typeface="Quantico"/>
              <a:buChar char="➔"/>
            </a:pPr>
            <a:r>
              <a:rPr lang="en">
                <a:solidFill>
                  <a:schemeClr val="accent6"/>
                </a:solidFill>
                <a:latin typeface="Quantico"/>
                <a:ea typeface="Quantico"/>
                <a:cs typeface="Quantico"/>
                <a:sym typeface="Quantico"/>
              </a:rPr>
              <a:t>Fans of Despicable Me</a:t>
            </a:r>
          </a:p>
        </p:txBody>
      </p:sp>
      <p:cxnSp>
        <p:nvCxnSpPr>
          <p:cNvPr id="241" name="Shape 241"/>
          <p:cNvCxnSpPr/>
          <p:nvPr/>
        </p:nvCxnSpPr>
        <p:spPr>
          <a:xfrm>
            <a:off x="4572000" y="-54650"/>
            <a:ext cx="0" cy="5273400"/>
          </a:xfrm>
          <a:prstGeom prst="straightConnector1">
            <a:avLst/>
          </a:prstGeom>
          <a:noFill/>
          <a:ln w="38100" cap="flat" cmpd="sng">
            <a:solidFill>
              <a:srgbClr val="85200C"/>
            </a:solidFill>
            <a:prstDash val="solid"/>
            <a:round/>
            <a:headEnd type="none" w="lg" len="lg"/>
            <a:tailEnd type="non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9">
                                            <p:txEl>
                                              <p:pRg st="0" end="0"/>
                                            </p:txEl>
                                          </p:spTgt>
                                        </p:tgtEl>
                                        <p:attrNameLst>
                                          <p:attrName>style.visibility</p:attrName>
                                        </p:attrNameLst>
                                      </p:cBhvr>
                                      <p:to>
                                        <p:strVal val="visible"/>
                                      </p:to>
                                    </p:set>
                                    <p:animEffect transition="in" filter="fade">
                                      <p:cBhvr>
                                        <p:cTn id="7" dur="1000"/>
                                        <p:tgtEl>
                                          <p:spTgt spid="239">
                                            <p:txEl>
                                              <p:pRg st="0" end="0"/>
                                            </p:txEl>
                                          </p:spTgt>
                                        </p:tgtEl>
                                      </p:cBhvr>
                                    </p:animEffect>
                                    <p:anim calcmode="lin" valueType="num">
                                      <p:cBhvr>
                                        <p:cTn id="8" dur="1000" fill="hold"/>
                                        <p:tgtEl>
                                          <p:spTgt spid="23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3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40">
                                            <p:txEl>
                                              <p:pRg st="0" end="0"/>
                                            </p:txEl>
                                          </p:spTgt>
                                        </p:tgtEl>
                                        <p:attrNameLst>
                                          <p:attrName>style.visibility</p:attrName>
                                        </p:attrNameLst>
                                      </p:cBhvr>
                                      <p:to>
                                        <p:strVal val="visible"/>
                                      </p:to>
                                    </p:set>
                                    <p:animEffect transition="in" filter="fade">
                                      <p:cBhvr>
                                        <p:cTn id="14" dur="1000"/>
                                        <p:tgtEl>
                                          <p:spTgt spid="240">
                                            <p:txEl>
                                              <p:pRg st="0" end="0"/>
                                            </p:txEl>
                                          </p:spTgt>
                                        </p:tgtEl>
                                      </p:cBhvr>
                                    </p:animEffect>
                                    <p:anim calcmode="lin" valueType="num">
                                      <p:cBhvr>
                                        <p:cTn id="15" dur="1000" fill="hold"/>
                                        <p:tgtEl>
                                          <p:spTgt spid="240">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4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39">
                                            <p:txEl>
                                              <p:pRg st="1" end="1"/>
                                            </p:txEl>
                                          </p:spTgt>
                                        </p:tgtEl>
                                        <p:attrNameLst>
                                          <p:attrName>style.visibility</p:attrName>
                                        </p:attrNameLst>
                                      </p:cBhvr>
                                      <p:to>
                                        <p:strVal val="visible"/>
                                      </p:to>
                                    </p:set>
                                    <p:animEffect transition="in" filter="fade">
                                      <p:cBhvr>
                                        <p:cTn id="21" dur="1000"/>
                                        <p:tgtEl>
                                          <p:spTgt spid="239">
                                            <p:txEl>
                                              <p:pRg st="1" end="1"/>
                                            </p:txEl>
                                          </p:spTgt>
                                        </p:tgtEl>
                                      </p:cBhvr>
                                    </p:animEffect>
                                    <p:anim calcmode="lin" valueType="num">
                                      <p:cBhvr>
                                        <p:cTn id="22" dur="1000" fill="hold"/>
                                        <p:tgtEl>
                                          <p:spTgt spid="239">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3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40">
                                            <p:txEl>
                                              <p:pRg st="1" end="1"/>
                                            </p:txEl>
                                          </p:spTgt>
                                        </p:tgtEl>
                                        <p:attrNameLst>
                                          <p:attrName>style.visibility</p:attrName>
                                        </p:attrNameLst>
                                      </p:cBhvr>
                                      <p:to>
                                        <p:strVal val="visible"/>
                                      </p:to>
                                    </p:set>
                                    <p:animEffect transition="in" filter="fade">
                                      <p:cBhvr>
                                        <p:cTn id="28" dur="1000"/>
                                        <p:tgtEl>
                                          <p:spTgt spid="240">
                                            <p:txEl>
                                              <p:pRg st="1" end="1"/>
                                            </p:txEl>
                                          </p:spTgt>
                                        </p:tgtEl>
                                      </p:cBhvr>
                                    </p:animEffect>
                                    <p:anim calcmode="lin" valueType="num">
                                      <p:cBhvr>
                                        <p:cTn id="29" dur="1000" fill="hold"/>
                                        <p:tgtEl>
                                          <p:spTgt spid="240">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24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39">
                                            <p:txEl>
                                              <p:pRg st="2" end="2"/>
                                            </p:txEl>
                                          </p:spTgt>
                                        </p:tgtEl>
                                        <p:attrNameLst>
                                          <p:attrName>style.visibility</p:attrName>
                                        </p:attrNameLst>
                                      </p:cBhvr>
                                      <p:to>
                                        <p:strVal val="visible"/>
                                      </p:to>
                                    </p:set>
                                    <p:animEffect transition="in" filter="fade">
                                      <p:cBhvr>
                                        <p:cTn id="35" dur="1000"/>
                                        <p:tgtEl>
                                          <p:spTgt spid="239">
                                            <p:txEl>
                                              <p:pRg st="2" end="2"/>
                                            </p:txEl>
                                          </p:spTgt>
                                        </p:tgtEl>
                                      </p:cBhvr>
                                    </p:animEffect>
                                    <p:anim calcmode="lin" valueType="num">
                                      <p:cBhvr>
                                        <p:cTn id="36" dur="1000" fill="hold"/>
                                        <p:tgtEl>
                                          <p:spTgt spid="239">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23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40">
                                            <p:txEl>
                                              <p:pRg st="2" end="2"/>
                                            </p:txEl>
                                          </p:spTgt>
                                        </p:tgtEl>
                                        <p:attrNameLst>
                                          <p:attrName>style.visibility</p:attrName>
                                        </p:attrNameLst>
                                      </p:cBhvr>
                                      <p:to>
                                        <p:strVal val="visible"/>
                                      </p:to>
                                    </p:set>
                                    <p:animEffect transition="in" filter="fade">
                                      <p:cBhvr>
                                        <p:cTn id="42" dur="1000"/>
                                        <p:tgtEl>
                                          <p:spTgt spid="240">
                                            <p:txEl>
                                              <p:pRg st="2" end="2"/>
                                            </p:txEl>
                                          </p:spTgt>
                                        </p:tgtEl>
                                      </p:cBhvr>
                                    </p:animEffect>
                                    <p:anim calcmode="lin" valueType="num">
                                      <p:cBhvr>
                                        <p:cTn id="43" dur="1000" fill="hold"/>
                                        <p:tgtEl>
                                          <p:spTgt spid="240">
                                            <p:txEl>
                                              <p:pRg st="2" end="2"/>
                                            </p:txEl>
                                          </p:spTgt>
                                        </p:tgtEl>
                                        <p:attrNameLst>
                                          <p:attrName>ppt_x</p:attrName>
                                        </p:attrNameLst>
                                      </p:cBhvr>
                                      <p:tavLst>
                                        <p:tav tm="0">
                                          <p:val>
                                            <p:strVal val="#ppt_x"/>
                                          </p:val>
                                        </p:tav>
                                        <p:tav tm="100000">
                                          <p:val>
                                            <p:strVal val="#ppt_x"/>
                                          </p:val>
                                        </p:tav>
                                      </p:tavLst>
                                    </p:anim>
                                    <p:anim calcmode="lin" valueType="num">
                                      <p:cBhvr>
                                        <p:cTn id="44" dur="1000" fill="hold"/>
                                        <p:tgtEl>
                                          <p:spTgt spid="24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40">
                                            <p:txEl>
                                              <p:pRg st="3" end="3"/>
                                            </p:txEl>
                                          </p:spTgt>
                                        </p:tgtEl>
                                        <p:attrNameLst>
                                          <p:attrName>style.visibility</p:attrName>
                                        </p:attrNameLst>
                                      </p:cBhvr>
                                      <p:to>
                                        <p:strVal val="visible"/>
                                      </p:to>
                                    </p:set>
                                    <p:animEffect transition="in" filter="fade">
                                      <p:cBhvr>
                                        <p:cTn id="49" dur="1000"/>
                                        <p:tgtEl>
                                          <p:spTgt spid="240">
                                            <p:txEl>
                                              <p:pRg st="3" end="3"/>
                                            </p:txEl>
                                          </p:spTgt>
                                        </p:tgtEl>
                                      </p:cBhvr>
                                    </p:animEffect>
                                    <p:anim calcmode="lin" valueType="num">
                                      <p:cBhvr>
                                        <p:cTn id="50" dur="1000" fill="hold"/>
                                        <p:tgtEl>
                                          <p:spTgt spid="240">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24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0" uiExpand="1" build="p"/>
      <p:bldP spid="240"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Gameplay</a:t>
            </a:r>
          </a:p>
        </p:txBody>
      </p:sp>
      <p:sp>
        <p:nvSpPr>
          <p:cNvPr id="247" name="Shape 247"/>
          <p:cNvSpPr txBox="1">
            <a:spLocks noGrp="1"/>
          </p:cNvSpPr>
          <p:nvPr>
            <p:ph type="body" idx="1"/>
          </p:nvPr>
        </p:nvSpPr>
        <p:spPr>
          <a:xfrm>
            <a:off x="311700" y="1712200"/>
            <a:ext cx="3960900" cy="31455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Char char="◆"/>
            </a:pPr>
            <a:r>
              <a:rPr lang="en" dirty="0">
                <a:solidFill>
                  <a:schemeClr val="accent6"/>
                </a:solidFill>
                <a:latin typeface="Quantico"/>
                <a:ea typeface="Quantico"/>
                <a:cs typeface="Quantico"/>
                <a:sym typeface="Quantico"/>
              </a:rPr>
              <a:t>Explain the </a:t>
            </a:r>
            <a:r>
              <a:rPr lang="en" b="1" dirty="0">
                <a:solidFill>
                  <a:srgbClr val="00FFFF"/>
                </a:solidFill>
                <a:latin typeface="Quantico"/>
                <a:ea typeface="Quantico"/>
                <a:cs typeface="Quantico"/>
                <a:sym typeface="Quantico"/>
              </a:rPr>
              <a:t>core gameplay</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Simple and to the point</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Use mock up, images, and flowchart</a:t>
            </a:r>
          </a:p>
        </p:txBody>
      </p:sp>
      <p:sp>
        <p:nvSpPr>
          <p:cNvPr id="248" name="Shape 248"/>
          <p:cNvSpPr txBox="1">
            <a:spLocks noGrp="1"/>
          </p:cNvSpPr>
          <p:nvPr>
            <p:ph type="body" idx="1"/>
          </p:nvPr>
        </p:nvSpPr>
        <p:spPr>
          <a:xfrm>
            <a:off x="4766275" y="1712200"/>
            <a:ext cx="3960900" cy="31455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Font typeface="Quantico"/>
              <a:buChar char="◆"/>
            </a:pPr>
            <a:r>
              <a:rPr lang="en">
                <a:solidFill>
                  <a:schemeClr val="accent6"/>
                </a:solidFill>
                <a:latin typeface="Quantico"/>
                <a:ea typeface="Quantico"/>
                <a:cs typeface="Quantico"/>
                <a:sym typeface="Quantico"/>
              </a:rPr>
              <a:t>Explain the non-core too much</a:t>
            </a:r>
          </a:p>
          <a:p>
            <a:pPr marL="457200" lvl="1" indent="-228600" rtl="0">
              <a:spcBef>
                <a:spcPts val="0"/>
              </a:spcBef>
              <a:spcAft>
                <a:spcPts val="1000"/>
              </a:spcAft>
              <a:buClr>
                <a:schemeClr val="accent6"/>
              </a:buClr>
              <a:buFont typeface="Quantico"/>
              <a:buChar char="◆"/>
            </a:pPr>
            <a:r>
              <a:rPr lang="en">
                <a:solidFill>
                  <a:schemeClr val="accent6"/>
                </a:solidFill>
                <a:latin typeface="Quantico"/>
                <a:ea typeface="Quantico"/>
                <a:cs typeface="Quantico"/>
                <a:sym typeface="Quantico"/>
              </a:rPr>
              <a:t>Way too detailed</a:t>
            </a:r>
          </a:p>
          <a:p>
            <a:pPr marL="457200" lvl="1" indent="-228600" rtl="0">
              <a:spcBef>
                <a:spcPts val="0"/>
              </a:spcBef>
              <a:spcAft>
                <a:spcPts val="1000"/>
              </a:spcAft>
              <a:buClr>
                <a:schemeClr val="accent6"/>
              </a:buClr>
              <a:buFont typeface="Quantico"/>
              <a:buChar char="◆"/>
            </a:pPr>
            <a:r>
              <a:rPr lang="en">
                <a:solidFill>
                  <a:schemeClr val="accent6"/>
                </a:solidFill>
                <a:latin typeface="Quantico"/>
                <a:ea typeface="Quantico"/>
                <a:cs typeface="Quantico"/>
                <a:sym typeface="Quantico"/>
              </a:rPr>
              <a:t>Too many long sentences</a:t>
            </a:r>
          </a:p>
        </p:txBody>
      </p:sp>
      <p:cxnSp>
        <p:nvCxnSpPr>
          <p:cNvPr id="249" name="Shape 249"/>
          <p:cNvCxnSpPr/>
          <p:nvPr/>
        </p:nvCxnSpPr>
        <p:spPr>
          <a:xfrm>
            <a:off x="4572775" y="1512800"/>
            <a:ext cx="0" cy="3403800"/>
          </a:xfrm>
          <a:prstGeom prst="straightConnector1">
            <a:avLst/>
          </a:prstGeom>
          <a:noFill/>
          <a:ln w="38100" cap="flat" cmpd="sng">
            <a:solidFill>
              <a:srgbClr val="85200C"/>
            </a:solidFill>
            <a:prstDash val="solid"/>
            <a:round/>
            <a:headEnd type="none" w="lg" len="lg"/>
            <a:tailEnd type="none" w="lg" len="lg"/>
          </a:ln>
        </p:spPr>
      </p:cxnSp>
      <p:sp>
        <p:nvSpPr>
          <p:cNvPr id="250" name="Shape 250"/>
          <p:cNvSpPr txBox="1"/>
          <p:nvPr/>
        </p:nvSpPr>
        <p:spPr>
          <a:xfrm>
            <a:off x="311700"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a:t>
            </a:r>
          </a:p>
        </p:txBody>
      </p:sp>
      <p:sp>
        <p:nvSpPr>
          <p:cNvPr id="251" name="Shape 251"/>
          <p:cNvSpPr txBox="1"/>
          <p:nvPr/>
        </p:nvSpPr>
        <p:spPr>
          <a:xfrm>
            <a:off x="4766275"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7">
                                            <p:txEl>
                                              <p:pRg st="0" end="0"/>
                                            </p:txEl>
                                          </p:spTgt>
                                        </p:tgtEl>
                                        <p:attrNameLst>
                                          <p:attrName>style.visibility</p:attrName>
                                        </p:attrNameLst>
                                      </p:cBhvr>
                                      <p:to>
                                        <p:strVal val="visible"/>
                                      </p:to>
                                    </p:set>
                                    <p:animEffect transition="in" filter="fade">
                                      <p:cBhvr>
                                        <p:cTn id="7" dur="1000"/>
                                        <p:tgtEl>
                                          <p:spTgt spid="247">
                                            <p:txEl>
                                              <p:pRg st="0" end="0"/>
                                            </p:txEl>
                                          </p:spTgt>
                                        </p:tgtEl>
                                      </p:cBhvr>
                                    </p:animEffect>
                                    <p:anim calcmode="lin" valueType="num">
                                      <p:cBhvr>
                                        <p:cTn id="8" dur="1000" fill="hold"/>
                                        <p:tgtEl>
                                          <p:spTgt spid="24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4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48">
                                            <p:txEl>
                                              <p:pRg st="0" end="0"/>
                                            </p:txEl>
                                          </p:spTgt>
                                        </p:tgtEl>
                                        <p:attrNameLst>
                                          <p:attrName>style.visibility</p:attrName>
                                        </p:attrNameLst>
                                      </p:cBhvr>
                                      <p:to>
                                        <p:strVal val="visible"/>
                                      </p:to>
                                    </p:set>
                                    <p:animEffect transition="in" filter="fade">
                                      <p:cBhvr>
                                        <p:cTn id="14" dur="1000"/>
                                        <p:tgtEl>
                                          <p:spTgt spid="248">
                                            <p:txEl>
                                              <p:pRg st="0" end="0"/>
                                            </p:txEl>
                                          </p:spTgt>
                                        </p:tgtEl>
                                      </p:cBhvr>
                                    </p:animEffect>
                                    <p:anim calcmode="lin" valueType="num">
                                      <p:cBhvr>
                                        <p:cTn id="15"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47">
                                            <p:txEl>
                                              <p:pRg st="1" end="1"/>
                                            </p:txEl>
                                          </p:spTgt>
                                        </p:tgtEl>
                                        <p:attrNameLst>
                                          <p:attrName>style.visibility</p:attrName>
                                        </p:attrNameLst>
                                      </p:cBhvr>
                                      <p:to>
                                        <p:strVal val="visible"/>
                                      </p:to>
                                    </p:set>
                                    <p:animEffect transition="in" filter="fade">
                                      <p:cBhvr>
                                        <p:cTn id="21" dur="1000"/>
                                        <p:tgtEl>
                                          <p:spTgt spid="247">
                                            <p:txEl>
                                              <p:pRg st="1" end="1"/>
                                            </p:txEl>
                                          </p:spTgt>
                                        </p:tgtEl>
                                      </p:cBhvr>
                                    </p:animEffect>
                                    <p:anim calcmode="lin" valueType="num">
                                      <p:cBhvr>
                                        <p:cTn id="22" dur="1000" fill="hold"/>
                                        <p:tgtEl>
                                          <p:spTgt spid="247">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4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48">
                                            <p:txEl>
                                              <p:pRg st="1" end="1"/>
                                            </p:txEl>
                                          </p:spTgt>
                                        </p:tgtEl>
                                        <p:attrNameLst>
                                          <p:attrName>style.visibility</p:attrName>
                                        </p:attrNameLst>
                                      </p:cBhvr>
                                      <p:to>
                                        <p:strVal val="visible"/>
                                      </p:to>
                                    </p:set>
                                    <p:animEffect transition="in" filter="fade">
                                      <p:cBhvr>
                                        <p:cTn id="28" dur="1000"/>
                                        <p:tgtEl>
                                          <p:spTgt spid="248">
                                            <p:txEl>
                                              <p:pRg st="1" end="1"/>
                                            </p:txEl>
                                          </p:spTgt>
                                        </p:tgtEl>
                                      </p:cBhvr>
                                    </p:animEffect>
                                    <p:anim calcmode="lin" valueType="num">
                                      <p:cBhvr>
                                        <p:cTn id="29" dur="1000" fill="hold"/>
                                        <p:tgtEl>
                                          <p:spTgt spid="248">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24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47">
                                            <p:txEl>
                                              <p:pRg st="2" end="2"/>
                                            </p:txEl>
                                          </p:spTgt>
                                        </p:tgtEl>
                                        <p:attrNameLst>
                                          <p:attrName>style.visibility</p:attrName>
                                        </p:attrNameLst>
                                      </p:cBhvr>
                                      <p:to>
                                        <p:strVal val="visible"/>
                                      </p:to>
                                    </p:set>
                                    <p:animEffect transition="in" filter="fade">
                                      <p:cBhvr>
                                        <p:cTn id="35" dur="1000"/>
                                        <p:tgtEl>
                                          <p:spTgt spid="247">
                                            <p:txEl>
                                              <p:pRg st="2" end="2"/>
                                            </p:txEl>
                                          </p:spTgt>
                                        </p:tgtEl>
                                      </p:cBhvr>
                                    </p:animEffect>
                                    <p:anim calcmode="lin" valueType="num">
                                      <p:cBhvr>
                                        <p:cTn id="36" dur="1000" fill="hold"/>
                                        <p:tgtEl>
                                          <p:spTgt spid="247">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24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48">
                                            <p:txEl>
                                              <p:pRg st="2" end="2"/>
                                            </p:txEl>
                                          </p:spTgt>
                                        </p:tgtEl>
                                        <p:attrNameLst>
                                          <p:attrName>style.visibility</p:attrName>
                                        </p:attrNameLst>
                                      </p:cBhvr>
                                      <p:to>
                                        <p:strVal val="visible"/>
                                      </p:to>
                                    </p:set>
                                    <p:animEffect transition="in" filter="fade">
                                      <p:cBhvr>
                                        <p:cTn id="42" dur="1000"/>
                                        <p:tgtEl>
                                          <p:spTgt spid="248">
                                            <p:txEl>
                                              <p:pRg st="2" end="2"/>
                                            </p:txEl>
                                          </p:spTgt>
                                        </p:tgtEl>
                                      </p:cBhvr>
                                    </p:animEffect>
                                    <p:anim calcmode="lin" valueType="num">
                                      <p:cBhvr>
                                        <p:cTn id="43" dur="1000" fill="hold"/>
                                        <p:tgtEl>
                                          <p:spTgt spid="248">
                                            <p:txEl>
                                              <p:pRg st="2" end="2"/>
                                            </p:txEl>
                                          </p:spTgt>
                                        </p:tgtEl>
                                        <p:attrNameLst>
                                          <p:attrName>ppt_x</p:attrName>
                                        </p:attrNameLst>
                                      </p:cBhvr>
                                      <p:tavLst>
                                        <p:tav tm="0">
                                          <p:val>
                                            <p:strVal val="#ppt_x"/>
                                          </p:val>
                                        </p:tav>
                                        <p:tav tm="100000">
                                          <p:val>
                                            <p:strVal val="#ppt_x"/>
                                          </p:val>
                                        </p:tav>
                                      </p:tavLst>
                                    </p:anim>
                                    <p:anim calcmode="lin" valueType="num">
                                      <p:cBhvr>
                                        <p:cTn id="44" dur="1000" fill="hold"/>
                                        <p:tgtEl>
                                          <p:spTgt spid="24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uiExpand="1" build="p"/>
      <p:bldP spid="248"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Shape 257"/>
          <p:cNvSpPr txBox="1">
            <a:spLocks noGrp="1"/>
          </p:cNvSpPr>
          <p:nvPr>
            <p:ph type="body" idx="1"/>
          </p:nvPr>
        </p:nvSpPr>
        <p:spPr>
          <a:xfrm>
            <a:off x="346825" y="393850"/>
            <a:ext cx="3960900" cy="1675800"/>
          </a:xfrm>
          <a:prstGeom prst="rect">
            <a:avLst/>
          </a:prstGeom>
        </p:spPr>
        <p:txBody>
          <a:bodyPr lIns="91425" tIns="91425" rIns="91425" bIns="91425" anchor="t" anchorCtr="0">
            <a:noAutofit/>
          </a:bodyPr>
          <a:lstStyle/>
          <a:p>
            <a:pPr lvl="0" rtl="0">
              <a:spcBef>
                <a:spcPts val="0"/>
              </a:spcBef>
              <a:buNone/>
            </a:pPr>
            <a:r>
              <a:rPr lang="en" sz="1400" dirty="0">
                <a:solidFill>
                  <a:schemeClr val="accent6"/>
                </a:solidFill>
                <a:latin typeface="Quantico"/>
                <a:ea typeface="Quantico"/>
                <a:cs typeface="Quantico"/>
                <a:sym typeface="Quantico"/>
              </a:rPr>
              <a:t>Player can get sheeps, cows, and chickens. </a:t>
            </a:r>
            <a:r>
              <a:rPr lang="en" sz="1400" dirty="0" smtClean="0">
                <a:solidFill>
                  <a:schemeClr val="accent6"/>
                </a:solidFill>
                <a:latin typeface="Quantico"/>
                <a:ea typeface="Quantico"/>
                <a:cs typeface="Quantico"/>
                <a:sym typeface="Quantico"/>
              </a:rPr>
              <a:t>Each will produce their own products. Player needs to feed them so they will lay eggs, etc. If they have big affection to player, they will produce better product. To raise affection, player need to feed them, brushes them, and pet them.</a:t>
            </a:r>
            <a:endParaRPr lang="en" sz="1400" dirty="0">
              <a:solidFill>
                <a:schemeClr val="accent6"/>
              </a:solidFill>
              <a:latin typeface="Quantico"/>
              <a:ea typeface="Quantico"/>
              <a:cs typeface="Quantico"/>
              <a:sym typeface="Quantico"/>
            </a:endParaRPr>
          </a:p>
        </p:txBody>
      </p:sp>
      <p:cxnSp>
        <p:nvCxnSpPr>
          <p:cNvPr id="258" name="Shape 258"/>
          <p:cNvCxnSpPr/>
          <p:nvPr/>
        </p:nvCxnSpPr>
        <p:spPr>
          <a:xfrm>
            <a:off x="4600300" y="243600"/>
            <a:ext cx="0" cy="1880700"/>
          </a:xfrm>
          <a:prstGeom prst="straightConnector1">
            <a:avLst/>
          </a:prstGeom>
          <a:noFill/>
          <a:ln w="38100" cap="flat" cmpd="sng">
            <a:solidFill>
              <a:srgbClr val="85200C"/>
            </a:solidFill>
            <a:prstDash val="solid"/>
            <a:round/>
            <a:headEnd type="none" w="lg" len="lg"/>
            <a:tailEnd type="none" w="lg" len="lg"/>
          </a:ln>
        </p:spPr>
      </p:cxnSp>
      <p:pic>
        <p:nvPicPr>
          <p:cNvPr id="259" name="Shape 259"/>
          <p:cNvPicPr preferRelativeResize="0"/>
          <p:nvPr/>
        </p:nvPicPr>
        <p:blipFill rotWithShape="1">
          <a:blip r:embed="rId3">
            <a:alphaModFix/>
          </a:blip>
          <a:srcRect t="17801" b="32681"/>
          <a:stretch/>
        </p:blipFill>
        <p:spPr>
          <a:xfrm>
            <a:off x="-32200" y="2390724"/>
            <a:ext cx="9265000" cy="2752774"/>
          </a:xfrm>
          <a:prstGeom prst="rect">
            <a:avLst/>
          </a:prstGeom>
          <a:noFill/>
          <a:ln>
            <a:noFill/>
          </a:ln>
        </p:spPr>
      </p:pic>
      <p:sp>
        <p:nvSpPr>
          <p:cNvPr id="6" name="Shape 266"/>
          <p:cNvSpPr txBox="1">
            <a:spLocks/>
          </p:cNvSpPr>
          <p:nvPr/>
        </p:nvSpPr>
        <p:spPr>
          <a:xfrm>
            <a:off x="5183100" y="590550"/>
            <a:ext cx="3960900" cy="1219200"/>
          </a:xfrm>
          <a:prstGeom prst="rect">
            <a:avLst/>
          </a:prstGeom>
          <a:noFill/>
          <a:ln>
            <a:noFill/>
          </a:ln>
        </p:spPr>
        <p:txBody>
          <a:bodyPr lIns="91425" tIns="91425" rIns="91425" bIns="91425" anchor="t" anchorCtr="0">
            <a:noAutofit/>
          </a:bodyPr>
          <a:lstStyle/>
          <a:p>
            <a:pPr marL="457200" marR="0" lvl="1" indent="-228600" algn="l" defTabSz="914400" rtl="0" eaLnBrk="1" fontAlgn="auto" latinLnBrk="0" hangingPunct="1">
              <a:lnSpc>
                <a:spcPct val="115000"/>
              </a:lnSpc>
              <a:spcBef>
                <a:spcPts val="0"/>
              </a:spcBef>
              <a:spcAft>
                <a:spcPts val="1000"/>
              </a:spcAft>
              <a:buClr>
                <a:schemeClr val="accent6"/>
              </a:buClr>
              <a:buSzTx/>
              <a:buFont typeface="Quantico"/>
              <a:buChar char="◆"/>
              <a:tabLst/>
              <a:defRPr/>
            </a:pPr>
            <a:r>
              <a:rPr kumimoji="0" lang="en-US" sz="1400" b="0" i="0" u="none" strike="noStrike" kern="0" cap="none" spc="0" normalizeH="0" baseline="0" noProof="0" dirty="0" smtClean="0">
                <a:ln>
                  <a:noFill/>
                </a:ln>
                <a:solidFill>
                  <a:schemeClr val="accent6"/>
                </a:solidFill>
                <a:effectLst/>
                <a:uLnTx/>
                <a:uFillTx/>
                <a:latin typeface="Quantico"/>
                <a:ea typeface="Quantico"/>
                <a:cs typeface="Quantico"/>
                <a:sym typeface="Quantico"/>
              </a:rPr>
              <a:t>Plant crops</a:t>
            </a:r>
          </a:p>
          <a:p>
            <a:pPr marL="457200" marR="0" lvl="1" indent="-228600" algn="l" defTabSz="914400" rtl="0" eaLnBrk="1" fontAlgn="auto" latinLnBrk="0" hangingPunct="1">
              <a:lnSpc>
                <a:spcPct val="115000"/>
              </a:lnSpc>
              <a:spcBef>
                <a:spcPts val="0"/>
              </a:spcBef>
              <a:spcAft>
                <a:spcPts val="1000"/>
              </a:spcAft>
              <a:buClr>
                <a:schemeClr val="accent6"/>
              </a:buClr>
              <a:buSzTx/>
              <a:buFont typeface="Quantico"/>
              <a:buChar char="◆"/>
              <a:tabLst/>
              <a:defRPr/>
            </a:pPr>
            <a:r>
              <a:rPr lang="en-US" dirty="0" smtClean="0">
                <a:solidFill>
                  <a:schemeClr val="accent6"/>
                </a:solidFill>
                <a:latin typeface="Quantico"/>
                <a:ea typeface="Quantico"/>
                <a:cs typeface="Quantico"/>
                <a:sym typeface="Quantico"/>
              </a:rPr>
              <a:t>Take care of livestock</a:t>
            </a:r>
          </a:p>
          <a:p>
            <a:pPr marL="457200" marR="0" lvl="1" indent="-228600" algn="l" defTabSz="914400" rtl="0" eaLnBrk="1" fontAlgn="auto" latinLnBrk="0" hangingPunct="1">
              <a:lnSpc>
                <a:spcPct val="115000"/>
              </a:lnSpc>
              <a:spcBef>
                <a:spcPts val="0"/>
              </a:spcBef>
              <a:spcAft>
                <a:spcPts val="1000"/>
              </a:spcAft>
              <a:buClr>
                <a:schemeClr val="accent6"/>
              </a:buClr>
              <a:buSzTx/>
              <a:buFont typeface="Quantico"/>
              <a:buChar char="◆"/>
              <a:tabLst/>
              <a:defRPr/>
            </a:pPr>
            <a:r>
              <a:rPr kumimoji="0" lang="en-US" sz="1400" b="0" i="0" u="none" strike="noStrike" kern="0" cap="none" spc="0" normalizeH="0" baseline="0" noProof="0" dirty="0" smtClean="0">
                <a:ln>
                  <a:noFill/>
                </a:ln>
                <a:solidFill>
                  <a:schemeClr val="accent6"/>
                </a:solidFill>
                <a:effectLst/>
                <a:uLnTx/>
                <a:uFillTx/>
                <a:latin typeface="Quantico"/>
                <a:ea typeface="Quantico"/>
                <a:cs typeface="Quantico"/>
                <a:sym typeface="Quantico"/>
              </a:rPr>
              <a:t>Romance girls</a:t>
            </a:r>
          </a:p>
          <a:p>
            <a:pPr marL="0" marR="0" lvl="0" indent="0" algn="l" defTabSz="914400" rtl="0" eaLnBrk="1" fontAlgn="auto" latinLnBrk="0" hangingPunct="1">
              <a:lnSpc>
                <a:spcPct val="115000"/>
              </a:lnSpc>
              <a:spcBef>
                <a:spcPts val="0"/>
              </a:spcBef>
              <a:spcAft>
                <a:spcPts val="1000"/>
              </a:spcAft>
              <a:buClr>
                <a:schemeClr val="dk2"/>
              </a:buClr>
              <a:buSzPct val="100000"/>
              <a:buFontTx/>
              <a:buNone/>
              <a:tabLst/>
              <a:defRPr/>
            </a:pPr>
            <a:endParaRPr kumimoji="0" lang="en-US" sz="1800" b="0" i="0" u="none" strike="noStrike" kern="0" cap="none" spc="0" normalizeH="0" baseline="0" noProof="0" dirty="0">
              <a:ln>
                <a:noFill/>
              </a:ln>
              <a:solidFill>
                <a:schemeClr val="accent6"/>
              </a:solidFill>
              <a:effectLst/>
              <a:uLnTx/>
              <a:uFillTx/>
              <a:latin typeface="Quantico"/>
              <a:ea typeface="Quantico"/>
              <a:cs typeface="Quantico"/>
              <a:sym typeface="Quantic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7">
                                            <p:txEl>
                                              <p:pRg st="0" end="0"/>
                                            </p:txEl>
                                          </p:spTgt>
                                        </p:tgtEl>
                                        <p:attrNameLst>
                                          <p:attrName>style.visibility</p:attrName>
                                        </p:attrNameLst>
                                      </p:cBhvr>
                                      <p:to>
                                        <p:strVal val="visible"/>
                                      </p:to>
                                    </p:set>
                                    <p:animEffect transition="in" filter="fade">
                                      <p:cBhvr>
                                        <p:cTn id="7" dur="1000"/>
                                        <p:tgtEl>
                                          <p:spTgt spid="257">
                                            <p:txEl>
                                              <p:pRg st="0" end="0"/>
                                            </p:txEl>
                                          </p:spTgt>
                                        </p:tgtEl>
                                      </p:cBhvr>
                                    </p:animEffect>
                                    <p:anim calcmode="lin" valueType="num">
                                      <p:cBhvr>
                                        <p:cTn id="8" dur="1000" fill="hold"/>
                                        <p:tgtEl>
                                          <p:spTgt spid="25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0" build="p"/>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Selling Points</a:t>
            </a:r>
          </a:p>
        </p:txBody>
      </p:sp>
      <p:sp>
        <p:nvSpPr>
          <p:cNvPr id="265" name="Shape 265"/>
          <p:cNvSpPr txBox="1">
            <a:spLocks noGrp="1"/>
          </p:cNvSpPr>
          <p:nvPr>
            <p:ph type="body" idx="1"/>
          </p:nvPr>
        </p:nvSpPr>
        <p:spPr>
          <a:xfrm>
            <a:off x="311700" y="1677825"/>
            <a:ext cx="3960900" cy="31935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Something really unique from the game</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Something that the target market wants</a:t>
            </a:r>
          </a:p>
          <a:p>
            <a:pPr lvl="0" rtl="0">
              <a:spcBef>
                <a:spcPts val="0"/>
              </a:spcBef>
              <a:spcAft>
                <a:spcPts val="1000"/>
              </a:spcAft>
              <a:buNone/>
            </a:pPr>
            <a:endParaRPr>
              <a:solidFill>
                <a:schemeClr val="accent6"/>
              </a:solidFill>
              <a:latin typeface="Quantico"/>
              <a:ea typeface="Quantico"/>
              <a:cs typeface="Quantico"/>
              <a:sym typeface="Quantico"/>
            </a:endParaRPr>
          </a:p>
        </p:txBody>
      </p:sp>
      <p:sp>
        <p:nvSpPr>
          <p:cNvPr id="266" name="Shape 266"/>
          <p:cNvSpPr txBox="1">
            <a:spLocks noGrp="1"/>
          </p:cNvSpPr>
          <p:nvPr>
            <p:ph type="body" idx="1"/>
          </p:nvPr>
        </p:nvSpPr>
        <p:spPr>
          <a:xfrm>
            <a:off x="4766275" y="1677825"/>
            <a:ext cx="3960900" cy="31935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Being too general</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Use something that’s too common</a:t>
            </a:r>
          </a:p>
          <a:p>
            <a:pPr marL="0" lvl="0" indent="0" rtl="0">
              <a:spcBef>
                <a:spcPts val="0"/>
              </a:spcBef>
              <a:spcAft>
                <a:spcPts val="1000"/>
              </a:spcAft>
              <a:buNone/>
            </a:pPr>
            <a:endParaRPr>
              <a:solidFill>
                <a:schemeClr val="accent6"/>
              </a:solidFill>
              <a:latin typeface="Quantico"/>
              <a:ea typeface="Quantico"/>
              <a:cs typeface="Quantico"/>
              <a:sym typeface="Quantico"/>
            </a:endParaRPr>
          </a:p>
        </p:txBody>
      </p:sp>
      <p:cxnSp>
        <p:nvCxnSpPr>
          <p:cNvPr id="267" name="Shape 267"/>
          <p:cNvCxnSpPr/>
          <p:nvPr/>
        </p:nvCxnSpPr>
        <p:spPr>
          <a:xfrm>
            <a:off x="4572775" y="1512800"/>
            <a:ext cx="0" cy="3403800"/>
          </a:xfrm>
          <a:prstGeom prst="straightConnector1">
            <a:avLst/>
          </a:prstGeom>
          <a:noFill/>
          <a:ln w="38100" cap="flat" cmpd="sng">
            <a:solidFill>
              <a:srgbClr val="85200C"/>
            </a:solidFill>
            <a:prstDash val="solid"/>
            <a:round/>
            <a:headEnd type="none" w="lg" len="lg"/>
            <a:tailEnd type="none" w="lg" len="lg"/>
          </a:ln>
        </p:spPr>
      </p:cxnSp>
      <p:sp>
        <p:nvSpPr>
          <p:cNvPr id="268" name="Shape 268"/>
          <p:cNvSpPr txBox="1"/>
          <p:nvPr/>
        </p:nvSpPr>
        <p:spPr>
          <a:xfrm>
            <a:off x="311700"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a:t>
            </a:r>
          </a:p>
        </p:txBody>
      </p:sp>
      <p:sp>
        <p:nvSpPr>
          <p:cNvPr id="269" name="Shape 269"/>
          <p:cNvSpPr txBox="1"/>
          <p:nvPr/>
        </p:nvSpPr>
        <p:spPr>
          <a:xfrm>
            <a:off x="4766275"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5">
                                            <p:txEl>
                                              <p:pRg st="0" end="0"/>
                                            </p:txEl>
                                          </p:spTgt>
                                        </p:tgtEl>
                                        <p:attrNameLst>
                                          <p:attrName>style.visibility</p:attrName>
                                        </p:attrNameLst>
                                      </p:cBhvr>
                                      <p:to>
                                        <p:strVal val="visible"/>
                                      </p:to>
                                    </p:set>
                                    <p:animEffect transition="in" filter="fade">
                                      <p:cBhvr>
                                        <p:cTn id="7" dur="1000"/>
                                        <p:tgtEl>
                                          <p:spTgt spid="265">
                                            <p:txEl>
                                              <p:pRg st="0" end="0"/>
                                            </p:txEl>
                                          </p:spTgt>
                                        </p:tgtEl>
                                      </p:cBhvr>
                                    </p:animEffect>
                                    <p:anim calcmode="lin" valueType="num">
                                      <p:cBhvr>
                                        <p:cTn id="8" dur="1000" fill="hold"/>
                                        <p:tgtEl>
                                          <p:spTgt spid="26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6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65">
                                            <p:txEl>
                                              <p:pRg st="1" end="1"/>
                                            </p:txEl>
                                          </p:spTgt>
                                        </p:tgtEl>
                                        <p:attrNameLst>
                                          <p:attrName>style.visibility</p:attrName>
                                        </p:attrNameLst>
                                      </p:cBhvr>
                                      <p:to>
                                        <p:strVal val="visible"/>
                                      </p:to>
                                    </p:set>
                                    <p:animEffect transition="in" filter="fade">
                                      <p:cBhvr>
                                        <p:cTn id="14" dur="1000"/>
                                        <p:tgtEl>
                                          <p:spTgt spid="265">
                                            <p:txEl>
                                              <p:pRg st="1" end="1"/>
                                            </p:txEl>
                                          </p:spTgt>
                                        </p:tgtEl>
                                      </p:cBhvr>
                                    </p:animEffect>
                                    <p:anim calcmode="lin" valueType="num">
                                      <p:cBhvr>
                                        <p:cTn id="15" dur="1000" fill="hold"/>
                                        <p:tgtEl>
                                          <p:spTgt spid="26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6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66">
                                            <p:txEl>
                                              <p:pRg st="0" end="0"/>
                                            </p:txEl>
                                          </p:spTgt>
                                        </p:tgtEl>
                                        <p:attrNameLst>
                                          <p:attrName>style.visibility</p:attrName>
                                        </p:attrNameLst>
                                      </p:cBhvr>
                                      <p:to>
                                        <p:strVal val="visible"/>
                                      </p:to>
                                    </p:set>
                                    <p:animEffect transition="in" filter="fade">
                                      <p:cBhvr>
                                        <p:cTn id="21" dur="1000"/>
                                        <p:tgtEl>
                                          <p:spTgt spid="266">
                                            <p:txEl>
                                              <p:pRg st="0" end="0"/>
                                            </p:txEl>
                                          </p:spTgt>
                                        </p:tgtEl>
                                      </p:cBhvr>
                                    </p:animEffect>
                                    <p:anim calcmode="lin" valueType="num">
                                      <p:cBhvr>
                                        <p:cTn id="22" dur="1000" fill="hold"/>
                                        <p:tgtEl>
                                          <p:spTgt spid="26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26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66">
                                            <p:txEl>
                                              <p:pRg st="1" end="1"/>
                                            </p:txEl>
                                          </p:spTgt>
                                        </p:tgtEl>
                                        <p:attrNameLst>
                                          <p:attrName>style.visibility</p:attrName>
                                        </p:attrNameLst>
                                      </p:cBhvr>
                                      <p:to>
                                        <p:strVal val="visible"/>
                                      </p:to>
                                    </p:set>
                                    <p:animEffect transition="in" filter="fade">
                                      <p:cBhvr>
                                        <p:cTn id="28" dur="1000"/>
                                        <p:tgtEl>
                                          <p:spTgt spid="266">
                                            <p:txEl>
                                              <p:pRg st="1" end="1"/>
                                            </p:txEl>
                                          </p:spTgt>
                                        </p:tgtEl>
                                      </p:cBhvr>
                                    </p:animEffect>
                                    <p:anim calcmode="lin" valueType="num">
                                      <p:cBhvr>
                                        <p:cTn id="29" dur="1000" fill="hold"/>
                                        <p:tgtEl>
                                          <p:spTgt spid="266">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26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build="p"/>
      <p:bldP spid="26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Presentation</a:t>
            </a:r>
          </a:p>
        </p:txBody>
      </p:sp>
      <p:sp>
        <p:nvSpPr>
          <p:cNvPr id="275" name="Shape 275"/>
          <p:cNvSpPr txBox="1">
            <a:spLocks noGrp="1"/>
          </p:cNvSpPr>
          <p:nvPr>
            <p:ph type="body" idx="1"/>
          </p:nvPr>
        </p:nvSpPr>
        <p:spPr>
          <a:xfrm>
            <a:off x="311700" y="1475650"/>
            <a:ext cx="3960900" cy="34164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Compact words</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Less text, more speaking</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Bullet points</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More illustration</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More slides if needed</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Be confident</a:t>
            </a:r>
          </a:p>
          <a:p>
            <a:pPr lvl="0" rtl="0">
              <a:spcBef>
                <a:spcPts val="0"/>
              </a:spcBef>
              <a:spcAft>
                <a:spcPts val="1000"/>
              </a:spcAft>
              <a:buNone/>
            </a:pPr>
            <a:endParaRPr>
              <a:solidFill>
                <a:schemeClr val="accent6"/>
              </a:solidFill>
              <a:latin typeface="Quantico"/>
              <a:ea typeface="Quantico"/>
              <a:cs typeface="Quantico"/>
              <a:sym typeface="Quantico"/>
            </a:endParaRPr>
          </a:p>
        </p:txBody>
      </p:sp>
      <p:sp>
        <p:nvSpPr>
          <p:cNvPr id="276" name="Shape 276"/>
          <p:cNvSpPr txBox="1">
            <a:spLocks noGrp="1"/>
          </p:cNvSpPr>
          <p:nvPr>
            <p:ph type="body" idx="1"/>
          </p:nvPr>
        </p:nvSpPr>
        <p:spPr>
          <a:xfrm>
            <a:off x="4766275" y="1475650"/>
            <a:ext cx="3960900" cy="3416400"/>
          </a:xfrm>
          <a:prstGeom prst="rect">
            <a:avLst/>
          </a:prstGeom>
        </p:spPr>
        <p:txBody>
          <a:bodyPr lIns="91425" tIns="91425" rIns="91425" bIns="91425" anchor="t" anchorCtr="0">
            <a:noAutofit/>
          </a:bodyPr>
          <a:lstStyle/>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Too many text in one slide</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Long sentences</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Let the slide explain</a:t>
            </a:r>
          </a:p>
          <a:p>
            <a:pPr marL="457200" lvl="1" indent="-228600" rtl="0">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All over the place</a:t>
            </a:r>
          </a:p>
          <a:p>
            <a:pPr lvl="0" rtl="0">
              <a:spcBef>
                <a:spcPts val="0"/>
              </a:spcBef>
              <a:spcAft>
                <a:spcPts val="1000"/>
              </a:spcAft>
              <a:buNone/>
            </a:pPr>
            <a:endParaRPr>
              <a:solidFill>
                <a:schemeClr val="accent6"/>
              </a:solidFill>
              <a:latin typeface="Quantico"/>
              <a:ea typeface="Quantico"/>
              <a:cs typeface="Quantico"/>
              <a:sym typeface="Quantico"/>
            </a:endParaRPr>
          </a:p>
        </p:txBody>
      </p:sp>
      <p:cxnSp>
        <p:nvCxnSpPr>
          <p:cNvPr id="277" name="Shape 277"/>
          <p:cNvCxnSpPr/>
          <p:nvPr/>
        </p:nvCxnSpPr>
        <p:spPr>
          <a:xfrm>
            <a:off x="4572775" y="1512800"/>
            <a:ext cx="0" cy="3403800"/>
          </a:xfrm>
          <a:prstGeom prst="straightConnector1">
            <a:avLst/>
          </a:prstGeom>
          <a:noFill/>
          <a:ln w="38100" cap="flat" cmpd="sng">
            <a:solidFill>
              <a:srgbClr val="85200C"/>
            </a:solidFill>
            <a:prstDash val="solid"/>
            <a:round/>
            <a:headEnd type="none" w="lg" len="lg"/>
            <a:tailEnd type="none" w="lg" len="lg"/>
          </a:ln>
        </p:spPr>
      </p:cxnSp>
      <p:sp>
        <p:nvSpPr>
          <p:cNvPr id="278" name="Shape 278"/>
          <p:cNvSpPr txBox="1"/>
          <p:nvPr/>
        </p:nvSpPr>
        <p:spPr>
          <a:xfrm>
            <a:off x="311700"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a:t>
            </a:r>
          </a:p>
        </p:txBody>
      </p:sp>
      <p:sp>
        <p:nvSpPr>
          <p:cNvPr id="279" name="Shape 279"/>
          <p:cNvSpPr txBox="1"/>
          <p:nvPr/>
        </p:nvSpPr>
        <p:spPr>
          <a:xfrm>
            <a:off x="4766275" y="1050800"/>
            <a:ext cx="3960900" cy="462000"/>
          </a:xfrm>
          <a:prstGeom prst="rect">
            <a:avLst/>
          </a:prstGeom>
          <a:noFill/>
          <a:ln>
            <a:noFill/>
          </a:ln>
        </p:spPr>
        <p:txBody>
          <a:bodyPr lIns="91425" tIns="91425" rIns="91425" bIns="91425" anchor="ctr" anchorCtr="0">
            <a:noAutofit/>
          </a:bodyPr>
          <a:lstStyle/>
          <a:p>
            <a:pPr lvl="0" algn="ctr" rtl="0">
              <a:spcBef>
                <a:spcPts val="0"/>
              </a:spcBef>
              <a:buNone/>
            </a:pPr>
            <a:r>
              <a:rPr lang="en" sz="1800" b="1">
                <a:solidFill>
                  <a:srgbClr val="00FFFF"/>
                </a:solidFill>
                <a:latin typeface="Press Start 2P"/>
                <a:ea typeface="Press Start 2P"/>
                <a:cs typeface="Press Start 2P"/>
                <a:sym typeface="Press Start 2P"/>
              </a:rPr>
              <a:t>DON’T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75">
                                            <p:txEl>
                                              <p:pRg st="0" end="0"/>
                                            </p:txEl>
                                          </p:spTgt>
                                        </p:tgtEl>
                                        <p:attrNameLst>
                                          <p:attrName>style.visibility</p:attrName>
                                        </p:attrNameLst>
                                      </p:cBhvr>
                                      <p:to>
                                        <p:strVal val="visible"/>
                                      </p:to>
                                    </p:set>
                                    <p:anim calcmode="lin" valueType="num">
                                      <p:cBhvr additive="base">
                                        <p:cTn id="7" dur="500" fill="hold"/>
                                        <p:tgtEl>
                                          <p:spTgt spid="27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7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75">
                                            <p:txEl>
                                              <p:pRg st="1" end="1"/>
                                            </p:txEl>
                                          </p:spTgt>
                                        </p:tgtEl>
                                        <p:attrNameLst>
                                          <p:attrName>style.visibility</p:attrName>
                                        </p:attrNameLst>
                                      </p:cBhvr>
                                      <p:to>
                                        <p:strVal val="visible"/>
                                      </p:to>
                                    </p:set>
                                    <p:anim calcmode="lin" valueType="num">
                                      <p:cBhvr additive="base">
                                        <p:cTn id="13" dur="500" fill="hold"/>
                                        <p:tgtEl>
                                          <p:spTgt spid="275">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7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75">
                                            <p:txEl>
                                              <p:pRg st="2" end="2"/>
                                            </p:txEl>
                                          </p:spTgt>
                                        </p:tgtEl>
                                        <p:attrNameLst>
                                          <p:attrName>style.visibility</p:attrName>
                                        </p:attrNameLst>
                                      </p:cBhvr>
                                      <p:to>
                                        <p:strVal val="visible"/>
                                      </p:to>
                                    </p:set>
                                    <p:anim calcmode="lin" valueType="num">
                                      <p:cBhvr additive="base">
                                        <p:cTn id="19" dur="500" fill="hold"/>
                                        <p:tgtEl>
                                          <p:spTgt spid="275">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7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75">
                                            <p:txEl>
                                              <p:pRg st="3" end="3"/>
                                            </p:txEl>
                                          </p:spTgt>
                                        </p:tgtEl>
                                        <p:attrNameLst>
                                          <p:attrName>style.visibility</p:attrName>
                                        </p:attrNameLst>
                                      </p:cBhvr>
                                      <p:to>
                                        <p:strVal val="visible"/>
                                      </p:to>
                                    </p:set>
                                    <p:anim calcmode="lin" valueType="num">
                                      <p:cBhvr additive="base">
                                        <p:cTn id="25" dur="500" fill="hold"/>
                                        <p:tgtEl>
                                          <p:spTgt spid="275">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7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75">
                                            <p:txEl>
                                              <p:pRg st="4" end="4"/>
                                            </p:txEl>
                                          </p:spTgt>
                                        </p:tgtEl>
                                        <p:attrNameLst>
                                          <p:attrName>style.visibility</p:attrName>
                                        </p:attrNameLst>
                                      </p:cBhvr>
                                      <p:to>
                                        <p:strVal val="visible"/>
                                      </p:to>
                                    </p:set>
                                    <p:anim calcmode="lin" valueType="num">
                                      <p:cBhvr additive="base">
                                        <p:cTn id="31" dur="500" fill="hold"/>
                                        <p:tgtEl>
                                          <p:spTgt spid="275">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7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75">
                                            <p:txEl>
                                              <p:pRg st="5" end="5"/>
                                            </p:txEl>
                                          </p:spTgt>
                                        </p:tgtEl>
                                        <p:attrNameLst>
                                          <p:attrName>style.visibility</p:attrName>
                                        </p:attrNameLst>
                                      </p:cBhvr>
                                      <p:to>
                                        <p:strVal val="visible"/>
                                      </p:to>
                                    </p:set>
                                    <p:anim calcmode="lin" valueType="num">
                                      <p:cBhvr additive="base">
                                        <p:cTn id="37" dur="500" fill="hold"/>
                                        <p:tgtEl>
                                          <p:spTgt spid="275">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275">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276">
                                            <p:txEl>
                                              <p:pRg st="0" end="0"/>
                                            </p:txEl>
                                          </p:spTgt>
                                        </p:tgtEl>
                                        <p:attrNameLst>
                                          <p:attrName>style.visibility</p:attrName>
                                        </p:attrNameLst>
                                      </p:cBhvr>
                                      <p:to>
                                        <p:strVal val="visible"/>
                                      </p:to>
                                    </p:set>
                                    <p:anim calcmode="lin" valueType="num">
                                      <p:cBhvr additive="base">
                                        <p:cTn id="43" dur="500" fill="hold"/>
                                        <p:tgtEl>
                                          <p:spTgt spid="276">
                                            <p:txEl>
                                              <p:pRg st="0" end="0"/>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7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grpId="0" nodeType="clickEffect">
                                  <p:stCondLst>
                                    <p:cond delay="0"/>
                                  </p:stCondLst>
                                  <p:childTnLst>
                                    <p:set>
                                      <p:cBhvr>
                                        <p:cTn id="48" dur="1" fill="hold">
                                          <p:stCondLst>
                                            <p:cond delay="0"/>
                                          </p:stCondLst>
                                        </p:cTn>
                                        <p:tgtEl>
                                          <p:spTgt spid="276">
                                            <p:txEl>
                                              <p:pRg st="1" end="1"/>
                                            </p:txEl>
                                          </p:spTgt>
                                        </p:tgtEl>
                                        <p:attrNameLst>
                                          <p:attrName>style.visibility</p:attrName>
                                        </p:attrNameLst>
                                      </p:cBhvr>
                                      <p:to>
                                        <p:strVal val="visible"/>
                                      </p:to>
                                    </p:set>
                                    <p:anim calcmode="lin" valueType="num">
                                      <p:cBhvr additive="base">
                                        <p:cTn id="49" dur="500" fill="hold"/>
                                        <p:tgtEl>
                                          <p:spTgt spid="276">
                                            <p:txEl>
                                              <p:pRg st="1" end="1"/>
                                            </p:txEl>
                                          </p:spTgt>
                                        </p:tgtEl>
                                        <p:attrNameLst>
                                          <p:attrName>ppt_x</p:attrName>
                                        </p:attrNameLst>
                                      </p:cBhvr>
                                      <p:tavLst>
                                        <p:tav tm="0">
                                          <p:val>
                                            <p:strVal val="1+#ppt_w/2"/>
                                          </p:val>
                                        </p:tav>
                                        <p:tav tm="100000">
                                          <p:val>
                                            <p:strVal val="#ppt_x"/>
                                          </p:val>
                                        </p:tav>
                                      </p:tavLst>
                                    </p:anim>
                                    <p:anim calcmode="lin" valueType="num">
                                      <p:cBhvr additive="base">
                                        <p:cTn id="50" dur="500" fill="hold"/>
                                        <p:tgtEl>
                                          <p:spTgt spid="27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276">
                                            <p:txEl>
                                              <p:pRg st="2" end="2"/>
                                            </p:txEl>
                                          </p:spTgt>
                                        </p:tgtEl>
                                        <p:attrNameLst>
                                          <p:attrName>style.visibility</p:attrName>
                                        </p:attrNameLst>
                                      </p:cBhvr>
                                      <p:to>
                                        <p:strVal val="visible"/>
                                      </p:to>
                                    </p:set>
                                    <p:anim calcmode="lin" valueType="num">
                                      <p:cBhvr additive="base">
                                        <p:cTn id="55" dur="500" fill="hold"/>
                                        <p:tgtEl>
                                          <p:spTgt spid="276">
                                            <p:txEl>
                                              <p:pRg st="2" end="2"/>
                                            </p:txEl>
                                          </p:spTgt>
                                        </p:tgtEl>
                                        <p:attrNameLst>
                                          <p:attrName>ppt_x</p:attrName>
                                        </p:attrNameLst>
                                      </p:cBhvr>
                                      <p:tavLst>
                                        <p:tav tm="0">
                                          <p:val>
                                            <p:strVal val="1+#ppt_w/2"/>
                                          </p:val>
                                        </p:tav>
                                        <p:tav tm="100000">
                                          <p:val>
                                            <p:strVal val="#ppt_x"/>
                                          </p:val>
                                        </p:tav>
                                      </p:tavLst>
                                    </p:anim>
                                    <p:anim calcmode="lin" valueType="num">
                                      <p:cBhvr additive="base">
                                        <p:cTn id="56" dur="500" fill="hold"/>
                                        <p:tgtEl>
                                          <p:spTgt spid="276">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2" fill="hold" grpId="0" nodeType="clickEffect">
                                  <p:stCondLst>
                                    <p:cond delay="0"/>
                                  </p:stCondLst>
                                  <p:childTnLst>
                                    <p:set>
                                      <p:cBhvr>
                                        <p:cTn id="60" dur="1" fill="hold">
                                          <p:stCondLst>
                                            <p:cond delay="0"/>
                                          </p:stCondLst>
                                        </p:cTn>
                                        <p:tgtEl>
                                          <p:spTgt spid="276">
                                            <p:txEl>
                                              <p:pRg st="3" end="3"/>
                                            </p:txEl>
                                          </p:spTgt>
                                        </p:tgtEl>
                                        <p:attrNameLst>
                                          <p:attrName>style.visibility</p:attrName>
                                        </p:attrNameLst>
                                      </p:cBhvr>
                                      <p:to>
                                        <p:strVal val="visible"/>
                                      </p:to>
                                    </p:set>
                                    <p:anim calcmode="lin" valueType="num">
                                      <p:cBhvr additive="base">
                                        <p:cTn id="61" dur="500" fill="hold"/>
                                        <p:tgtEl>
                                          <p:spTgt spid="276">
                                            <p:txEl>
                                              <p:pRg st="3" end="3"/>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276">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 grpId="0" uiExpand="1" build="p"/>
      <p:bldP spid="276"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Shape 284"/>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a:spcBef>
                <a:spcPts val="0"/>
              </a:spcBef>
              <a:buNone/>
            </a:pPr>
            <a:r>
              <a:rPr lang="en">
                <a:solidFill>
                  <a:srgbClr val="00FFFF"/>
                </a:solidFill>
                <a:latin typeface="Press Start 2P"/>
                <a:ea typeface="Press Start 2P"/>
                <a:cs typeface="Press Start 2P"/>
                <a:sym typeface="Press Start 2P"/>
              </a:rPr>
              <a:t>Question?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Why do you need to pitch?</a:t>
            </a:r>
          </a:p>
        </p:txBody>
      </p:sp>
      <p:sp>
        <p:nvSpPr>
          <p:cNvPr id="72" name="Shape 7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spcAft>
                <a:spcPts val="1000"/>
              </a:spcAft>
              <a:buClr>
                <a:schemeClr val="accent6"/>
              </a:buClr>
              <a:buFont typeface="Quantico"/>
              <a:buChar char="➔"/>
            </a:pPr>
            <a:r>
              <a:rPr lang="en">
                <a:solidFill>
                  <a:schemeClr val="accent6"/>
                </a:solidFill>
                <a:latin typeface="Quantico"/>
                <a:ea typeface="Quantico"/>
                <a:cs typeface="Quantico"/>
                <a:sym typeface="Quantico"/>
              </a:rPr>
              <a:t>Let the audience know about your game</a:t>
            </a:r>
          </a:p>
          <a:p>
            <a:pPr marL="457200" lvl="0" indent="-228600" rtl="0">
              <a:spcBef>
                <a:spcPts val="0"/>
              </a:spcBef>
              <a:spcAft>
                <a:spcPts val="1000"/>
              </a:spcAft>
              <a:buClr>
                <a:schemeClr val="accent6"/>
              </a:buClr>
              <a:buFont typeface="Quantico"/>
              <a:buChar char="➔"/>
            </a:pPr>
            <a:r>
              <a:rPr lang="en">
                <a:solidFill>
                  <a:schemeClr val="accent6"/>
                </a:solidFill>
                <a:latin typeface="Quantico"/>
                <a:ea typeface="Quantico"/>
                <a:cs typeface="Quantico"/>
                <a:sym typeface="Quantico"/>
              </a:rPr>
              <a:t>Make the audience interested in your game</a:t>
            </a:r>
          </a:p>
          <a:p>
            <a:pPr marL="457200" lvl="0" indent="-228600">
              <a:spcBef>
                <a:spcPts val="0"/>
              </a:spcBef>
              <a:spcAft>
                <a:spcPts val="1000"/>
              </a:spcAft>
              <a:buClr>
                <a:schemeClr val="accent6"/>
              </a:buClr>
              <a:buChar char="➔"/>
            </a:pPr>
            <a:r>
              <a:rPr lang="en">
                <a:solidFill>
                  <a:schemeClr val="accent6"/>
                </a:solidFill>
                <a:latin typeface="Quantico"/>
                <a:ea typeface="Quantico"/>
                <a:cs typeface="Quantico"/>
                <a:sym typeface="Quantico"/>
              </a:rPr>
              <a:t>Make </a:t>
            </a:r>
            <a:r>
              <a:rPr lang="en" b="1" u="sng">
                <a:solidFill>
                  <a:srgbClr val="00FFFF"/>
                </a:solidFill>
                <a:latin typeface="Quantico"/>
                <a:ea typeface="Quantico"/>
                <a:cs typeface="Quantico"/>
                <a:sym typeface="Quantico"/>
              </a:rPr>
              <a:t>you</a:t>
            </a:r>
            <a:r>
              <a:rPr lang="en" b="1">
                <a:solidFill>
                  <a:srgbClr val="00FFFF"/>
                </a:solidFill>
                <a:latin typeface="Quantico"/>
                <a:ea typeface="Quantico"/>
                <a:cs typeface="Quantico"/>
                <a:sym typeface="Quantico"/>
              </a:rPr>
              <a:t> </a:t>
            </a:r>
            <a:r>
              <a:rPr lang="en">
                <a:solidFill>
                  <a:schemeClr val="accent6"/>
                </a:solidFill>
                <a:latin typeface="Quantico"/>
                <a:ea typeface="Quantico"/>
                <a:cs typeface="Quantico"/>
                <a:sym typeface="Quantico"/>
              </a:rPr>
              <a:t>think about many aspects of your game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1000"/>
                                        <p:tgtEl>
                                          <p:spTgt spid="72">
                                            <p:txEl>
                                              <p:pRg st="0" end="0"/>
                                            </p:txEl>
                                          </p:spTgt>
                                        </p:tgtEl>
                                      </p:cBhvr>
                                    </p:animEffect>
                                    <p:anim calcmode="lin" valueType="num">
                                      <p:cBhvr>
                                        <p:cTn id="8" dur="1000" fill="hold"/>
                                        <p:tgtEl>
                                          <p:spTgt spid="7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2">
                                            <p:txEl>
                                              <p:pRg st="1" end="1"/>
                                            </p:txEl>
                                          </p:spTgt>
                                        </p:tgtEl>
                                        <p:attrNameLst>
                                          <p:attrName>style.visibility</p:attrName>
                                        </p:attrNameLst>
                                      </p:cBhvr>
                                      <p:to>
                                        <p:strVal val="visible"/>
                                      </p:to>
                                    </p:set>
                                    <p:animEffect transition="in" filter="fade">
                                      <p:cBhvr>
                                        <p:cTn id="14" dur="1000"/>
                                        <p:tgtEl>
                                          <p:spTgt spid="72">
                                            <p:txEl>
                                              <p:pRg st="1" end="1"/>
                                            </p:txEl>
                                          </p:spTgt>
                                        </p:tgtEl>
                                      </p:cBhvr>
                                    </p:animEffect>
                                    <p:anim calcmode="lin" valueType="num">
                                      <p:cBhvr>
                                        <p:cTn id="15" dur="1000" fill="hold"/>
                                        <p:tgtEl>
                                          <p:spTgt spid="7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2">
                                            <p:txEl>
                                              <p:pRg st="2" end="2"/>
                                            </p:txEl>
                                          </p:spTgt>
                                        </p:tgtEl>
                                        <p:attrNameLst>
                                          <p:attrName>style.visibility</p:attrName>
                                        </p:attrNameLst>
                                      </p:cBhvr>
                                      <p:to>
                                        <p:strVal val="visible"/>
                                      </p:to>
                                    </p:set>
                                    <p:animEffect transition="in" filter="fade">
                                      <p:cBhvr>
                                        <p:cTn id="21" dur="1000"/>
                                        <p:tgtEl>
                                          <p:spTgt spid="72">
                                            <p:txEl>
                                              <p:pRg st="2" end="2"/>
                                            </p:txEl>
                                          </p:spTgt>
                                        </p:tgtEl>
                                      </p:cBhvr>
                                    </p:animEffect>
                                    <p:anim calcmode="lin" valueType="num">
                                      <p:cBhvr>
                                        <p:cTn id="22" dur="1000" fill="hold"/>
                                        <p:tgtEl>
                                          <p:spTgt spid="7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Who are you pitching to and what for?</a:t>
            </a:r>
          </a:p>
          <a:p>
            <a:pPr marL="914400" lvl="1"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Understand their need</a:t>
            </a:r>
          </a:p>
          <a:p>
            <a:pPr marL="914400" lvl="1"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Know their taste</a:t>
            </a:r>
          </a:p>
          <a:p>
            <a:pPr marR="0" lvl="0" algn="l" rtl="0">
              <a:lnSpc>
                <a:spcPct val="115000"/>
              </a:lnSpc>
              <a:spcBef>
                <a:spcPts val="0"/>
              </a:spcBef>
              <a:spcAft>
                <a:spcPts val="1600"/>
              </a:spcAft>
              <a:buNone/>
            </a:pPr>
            <a:endParaRPr>
              <a:solidFill>
                <a:schemeClr val="accent6"/>
              </a:solidFill>
              <a:latin typeface="Quantico"/>
              <a:ea typeface="Quantico"/>
              <a:cs typeface="Quantico"/>
              <a:sym typeface="Quantico"/>
            </a:endParaRPr>
          </a:p>
          <a:p>
            <a:pPr marL="457200" lvl="0" indent="0" rtl="0">
              <a:spcBef>
                <a:spcPts val="0"/>
              </a:spcBef>
              <a:buNone/>
            </a:pPr>
            <a:endParaRPr>
              <a:solidFill>
                <a:schemeClr val="accent6"/>
              </a:solidFill>
              <a:latin typeface="Quantico"/>
              <a:ea typeface="Quantico"/>
              <a:cs typeface="Quantico"/>
              <a:sym typeface="Quantico"/>
            </a:endParaRPr>
          </a:p>
        </p:txBody>
      </p:sp>
      <p:sp>
        <p:nvSpPr>
          <p:cNvPr id="78" name="Shape 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b="1">
                <a:solidFill>
                  <a:srgbClr val="85200C"/>
                </a:solidFill>
                <a:latin typeface="Press Start 2P"/>
                <a:ea typeface="Press Start 2P"/>
                <a:cs typeface="Press Start 2P"/>
                <a:sym typeface="Press Start 2P"/>
              </a:rPr>
              <a:t>Know Your Audience</a:t>
            </a:r>
          </a:p>
        </p:txBody>
      </p:sp>
      <p:pic>
        <p:nvPicPr>
          <p:cNvPr id="79" name="Shape 79"/>
          <p:cNvPicPr preferRelativeResize="0"/>
          <p:nvPr/>
        </p:nvPicPr>
        <p:blipFill>
          <a:blip r:embed="rId3">
            <a:alphaModFix/>
          </a:blip>
          <a:stretch>
            <a:fillRect/>
          </a:stretch>
        </p:blipFill>
        <p:spPr>
          <a:xfrm>
            <a:off x="6248400" y="2491758"/>
            <a:ext cx="2014850" cy="2186149"/>
          </a:xfrm>
          <a:prstGeom prst="rect">
            <a:avLst/>
          </a:prstGeom>
          <a:noFill/>
          <a:ln>
            <a:noFill/>
          </a:ln>
        </p:spPr>
      </p:pic>
      <p:pic>
        <p:nvPicPr>
          <p:cNvPr id="80" name="Shape 80"/>
          <p:cNvPicPr preferRelativeResize="0"/>
          <p:nvPr/>
        </p:nvPicPr>
        <p:blipFill>
          <a:blip r:embed="rId4">
            <a:alphaModFix/>
          </a:blip>
          <a:stretch>
            <a:fillRect/>
          </a:stretch>
        </p:blipFill>
        <p:spPr>
          <a:xfrm>
            <a:off x="858275" y="3135512"/>
            <a:ext cx="3177400" cy="898625"/>
          </a:xfrm>
          <a:prstGeom prst="rect">
            <a:avLst/>
          </a:prstGeom>
          <a:noFill/>
          <a:ln>
            <a:noFill/>
          </a:ln>
        </p:spPr>
      </p:pic>
      <p:pic>
        <p:nvPicPr>
          <p:cNvPr id="81" name="Shape 81"/>
          <p:cNvPicPr preferRelativeResize="0"/>
          <p:nvPr/>
        </p:nvPicPr>
        <p:blipFill>
          <a:blip r:embed="rId5">
            <a:alphaModFix/>
          </a:blip>
          <a:stretch>
            <a:fillRect/>
          </a:stretch>
        </p:blipFill>
        <p:spPr>
          <a:xfrm>
            <a:off x="4645337" y="3018259"/>
            <a:ext cx="1015875" cy="1015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animEffect transition="in" filter="fade">
                                      <p:cBhvr>
                                        <p:cTn id="7" dur="1000"/>
                                        <p:tgtEl>
                                          <p:spTgt spid="77">
                                            <p:txEl>
                                              <p:pRg st="0" end="0"/>
                                            </p:txEl>
                                          </p:spTgt>
                                        </p:tgtEl>
                                      </p:cBhvr>
                                    </p:animEffect>
                                    <p:anim calcmode="lin" valueType="num">
                                      <p:cBhvr>
                                        <p:cTn id="8" dur="1000" fill="hold"/>
                                        <p:tgtEl>
                                          <p:spTgt spid="7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7">
                                            <p:txEl>
                                              <p:pRg st="1" end="1"/>
                                            </p:txEl>
                                          </p:spTgt>
                                        </p:tgtEl>
                                        <p:attrNameLst>
                                          <p:attrName>style.visibility</p:attrName>
                                        </p:attrNameLst>
                                      </p:cBhvr>
                                      <p:to>
                                        <p:strVal val="visible"/>
                                      </p:to>
                                    </p:set>
                                    <p:animEffect transition="in" filter="fade">
                                      <p:cBhvr>
                                        <p:cTn id="14" dur="1000"/>
                                        <p:tgtEl>
                                          <p:spTgt spid="77">
                                            <p:txEl>
                                              <p:pRg st="1" end="1"/>
                                            </p:txEl>
                                          </p:spTgt>
                                        </p:tgtEl>
                                      </p:cBhvr>
                                    </p:animEffect>
                                    <p:anim calcmode="lin" valueType="num">
                                      <p:cBhvr>
                                        <p:cTn id="15" dur="1000" fill="hold"/>
                                        <p:tgtEl>
                                          <p:spTgt spid="7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7">
                                            <p:txEl>
                                              <p:pRg st="2" end="2"/>
                                            </p:txEl>
                                          </p:spTgt>
                                        </p:tgtEl>
                                        <p:attrNameLst>
                                          <p:attrName>style.visibility</p:attrName>
                                        </p:attrNameLst>
                                      </p:cBhvr>
                                      <p:to>
                                        <p:strVal val="visible"/>
                                      </p:to>
                                    </p:set>
                                    <p:animEffect transition="in" filter="fade">
                                      <p:cBhvr>
                                        <p:cTn id="21" dur="1000"/>
                                        <p:tgtEl>
                                          <p:spTgt spid="77">
                                            <p:txEl>
                                              <p:pRg st="2" end="2"/>
                                            </p:txEl>
                                          </p:spTgt>
                                        </p:tgtEl>
                                      </p:cBhvr>
                                    </p:animEffect>
                                    <p:anim calcmode="lin" valueType="num">
                                      <p:cBhvr>
                                        <p:cTn id="22" dur="1000" fill="hold"/>
                                        <p:tgtEl>
                                          <p:spTgt spid="7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000"/>
                                        <p:tgtEl>
                                          <p:spTgt spid="80"/>
                                        </p:tgtEl>
                                      </p:cBhvr>
                                    </p:animEffect>
                                    <p:anim calcmode="lin" valueType="num">
                                      <p:cBhvr>
                                        <p:cTn id="29" dur="1000" fill="hold"/>
                                        <p:tgtEl>
                                          <p:spTgt spid="80"/>
                                        </p:tgtEl>
                                        <p:attrNameLst>
                                          <p:attrName>ppt_x</p:attrName>
                                        </p:attrNameLst>
                                      </p:cBhvr>
                                      <p:tavLst>
                                        <p:tav tm="0">
                                          <p:val>
                                            <p:strVal val="#ppt_x"/>
                                          </p:val>
                                        </p:tav>
                                        <p:tav tm="100000">
                                          <p:val>
                                            <p:strVal val="#ppt_x"/>
                                          </p:val>
                                        </p:tav>
                                      </p:tavLst>
                                    </p:anim>
                                    <p:anim calcmode="lin" valueType="num">
                                      <p:cBhvr>
                                        <p:cTn id="30"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4" presetClass="entr" presetSubtype="0" accel="100000" fill="hold" nodeType="clickEffect">
                                  <p:stCondLst>
                                    <p:cond delay="0"/>
                                  </p:stCondLst>
                                  <p:childTnLst>
                                    <p:set>
                                      <p:cBhvr>
                                        <p:cTn id="34" dur="1" fill="hold">
                                          <p:stCondLst>
                                            <p:cond delay="0"/>
                                          </p:stCondLst>
                                        </p:cTn>
                                        <p:tgtEl>
                                          <p:spTgt spid="81"/>
                                        </p:tgtEl>
                                        <p:attrNameLst>
                                          <p:attrName>style.visibility</p:attrName>
                                        </p:attrNameLst>
                                      </p:cBhvr>
                                      <p:to>
                                        <p:strVal val="visible"/>
                                      </p:to>
                                    </p:set>
                                    <p:anim calcmode="lin" valueType="num">
                                      <p:cBhvr>
                                        <p:cTn id="35" dur="500" fill="hold"/>
                                        <p:tgtEl>
                                          <p:spTgt spid="81"/>
                                        </p:tgtEl>
                                        <p:attrNameLst>
                                          <p:attrName>ppt_w</p:attrName>
                                        </p:attrNameLst>
                                      </p:cBhvr>
                                      <p:tavLst>
                                        <p:tav tm="0">
                                          <p:val>
                                            <p:strVal val="#ppt_w*0.05"/>
                                          </p:val>
                                        </p:tav>
                                        <p:tav tm="100000">
                                          <p:val>
                                            <p:strVal val="#ppt_w"/>
                                          </p:val>
                                        </p:tav>
                                      </p:tavLst>
                                    </p:anim>
                                    <p:anim calcmode="lin" valueType="num">
                                      <p:cBhvr>
                                        <p:cTn id="36" dur="500" fill="hold"/>
                                        <p:tgtEl>
                                          <p:spTgt spid="81"/>
                                        </p:tgtEl>
                                        <p:attrNameLst>
                                          <p:attrName>ppt_h</p:attrName>
                                        </p:attrNameLst>
                                      </p:cBhvr>
                                      <p:tavLst>
                                        <p:tav tm="0">
                                          <p:val>
                                            <p:strVal val="#ppt_h"/>
                                          </p:val>
                                        </p:tav>
                                        <p:tav tm="100000">
                                          <p:val>
                                            <p:strVal val="#ppt_h"/>
                                          </p:val>
                                        </p:tav>
                                      </p:tavLst>
                                    </p:anim>
                                    <p:anim calcmode="lin" valueType="num">
                                      <p:cBhvr>
                                        <p:cTn id="37" dur="500" fill="hold"/>
                                        <p:tgtEl>
                                          <p:spTgt spid="81"/>
                                        </p:tgtEl>
                                        <p:attrNameLst>
                                          <p:attrName>ppt_x</p:attrName>
                                        </p:attrNameLst>
                                      </p:cBhvr>
                                      <p:tavLst>
                                        <p:tav tm="0">
                                          <p:val>
                                            <p:strVal val="#ppt_x-.2"/>
                                          </p:val>
                                        </p:tav>
                                        <p:tav tm="100000">
                                          <p:val>
                                            <p:strVal val="#ppt_x"/>
                                          </p:val>
                                        </p:tav>
                                      </p:tavLst>
                                    </p:anim>
                                    <p:anim calcmode="lin" valueType="num">
                                      <p:cBhvr>
                                        <p:cTn id="38" dur="500" fill="hold"/>
                                        <p:tgtEl>
                                          <p:spTgt spid="81"/>
                                        </p:tgtEl>
                                        <p:attrNameLst>
                                          <p:attrName>ppt_y</p:attrName>
                                        </p:attrNameLst>
                                      </p:cBhvr>
                                      <p:tavLst>
                                        <p:tav tm="0">
                                          <p:val>
                                            <p:strVal val="#ppt_y"/>
                                          </p:val>
                                        </p:tav>
                                        <p:tav tm="100000">
                                          <p:val>
                                            <p:strVal val="#ppt_y"/>
                                          </p:val>
                                        </p:tav>
                                      </p:tavLst>
                                    </p:anim>
                                    <p:animEffect transition="in" filter="fade">
                                      <p:cBhvr>
                                        <p:cTn id="39" dur="500"/>
                                        <p:tgtEl>
                                          <p:spTgt spid="81"/>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79"/>
                                        </p:tgtEl>
                                        <p:attrNameLst>
                                          <p:attrName>style.visibility</p:attrName>
                                        </p:attrNameLst>
                                      </p:cBhvr>
                                      <p:to>
                                        <p:strVal val="visible"/>
                                      </p:to>
                                    </p:set>
                                    <p:animEffect transition="in" filter="fade">
                                      <p:cBhvr>
                                        <p:cTn id="44" dur="1000"/>
                                        <p:tgtEl>
                                          <p:spTgt spid="79"/>
                                        </p:tgtEl>
                                      </p:cBhvr>
                                    </p:animEffect>
                                    <p:anim calcmode="lin" valueType="num">
                                      <p:cBhvr>
                                        <p:cTn id="45" dur="1000" fill="hold"/>
                                        <p:tgtEl>
                                          <p:spTgt spid="79"/>
                                        </p:tgtEl>
                                        <p:attrNameLst>
                                          <p:attrName>ppt_x</p:attrName>
                                        </p:attrNameLst>
                                      </p:cBhvr>
                                      <p:tavLst>
                                        <p:tav tm="0">
                                          <p:val>
                                            <p:strVal val="#ppt_x"/>
                                          </p:val>
                                        </p:tav>
                                        <p:tav tm="100000">
                                          <p:val>
                                            <p:strVal val="#ppt_x"/>
                                          </p:val>
                                        </p:tav>
                                      </p:tavLst>
                                    </p:anim>
                                    <p:anim calcmode="lin" valueType="num">
                                      <p:cBhvr>
                                        <p:cTn id="46"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In document or direct presentation?</a:t>
            </a:r>
          </a:p>
          <a:p>
            <a:pPr marL="914400" lvl="1" indent="-228600" rtl="0">
              <a:spcBef>
                <a:spcPts val="0"/>
              </a:spcBef>
              <a:buClr>
                <a:schemeClr val="accent6"/>
              </a:buClr>
              <a:buFont typeface="Quantico"/>
              <a:buChar char="◆"/>
            </a:pPr>
            <a:r>
              <a:rPr lang="en" dirty="0">
                <a:solidFill>
                  <a:schemeClr val="accent6"/>
                </a:solidFill>
                <a:latin typeface="Quantico"/>
                <a:ea typeface="Quantico"/>
                <a:cs typeface="Quantico"/>
                <a:sym typeface="Quantico"/>
              </a:rPr>
              <a:t>Less or more detailed</a:t>
            </a:r>
          </a:p>
          <a:p>
            <a:pPr marL="457200" lvl="0" indent="0">
              <a:spcBef>
                <a:spcPts val="0"/>
              </a:spcBef>
              <a:buNone/>
            </a:pPr>
            <a:endParaRPr>
              <a:solidFill>
                <a:schemeClr val="accent6"/>
              </a:solidFill>
              <a:latin typeface="Quantico"/>
              <a:ea typeface="Quantico"/>
              <a:cs typeface="Quantico"/>
              <a:sym typeface="Quantico"/>
            </a:endParaRPr>
          </a:p>
        </p:txBody>
      </p:sp>
      <p:sp>
        <p:nvSpPr>
          <p:cNvPr id="87" name="Shape 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b="1">
                <a:solidFill>
                  <a:srgbClr val="85200C"/>
                </a:solidFill>
                <a:latin typeface="Press Start 2P"/>
                <a:ea typeface="Press Start 2P"/>
                <a:cs typeface="Press Start 2P"/>
                <a:sym typeface="Press Start 2P"/>
              </a:rPr>
              <a:t>Know Your Audience</a:t>
            </a:r>
          </a:p>
        </p:txBody>
      </p:sp>
      <p:pic>
        <p:nvPicPr>
          <p:cNvPr id="88" name="Shape 88"/>
          <p:cNvPicPr preferRelativeResize="0"/>
          <p:nvPr/>
        </p:nvPicPr>
        <p:blipFill>
          <a:blip r:embed="rId3">
            <a:alphaModFix/>
          </a:blip>
          <a:stretch>
            <a:fillRect/>
          </a:stretch>
        </p:blipFill>
        <p:spPr>
          <a:xfrm>
            <a:off x="959112" y="2446825"/>
            <a:ext cx="2707174" cy="2019479"/>
          </a:xfrm>
          <a:prstGeom prst="rect">
            <a:avLst/>
          </a:prstGeom>
          <a:noFill/>
          <a:ln>
            <a:noFill/>
          </a:ln>
        </p:spPr>
      </p:pic>
      <p:pic>
        <p:nvPicPr>
          <p:cNvPr id="89" name="Shape 89"/>
          <p:cNvPicPr preferRelativeResize="0"/>
          <p:nvPr/>
        </p:nvPicPr>
        <p:blipFill>
          <a:blip r:embed="rId4">
            <a:alphaModFix/>
          </a:blip>
          <a:stretch>
            <a:fillRect/>
          </a:stretch>
        </p:blipFill>
        <p:spPr>
          <a:xfrm>
            <a:off x="5477707" y="2446824"/>
            <a:ext cx="2707180" cy="2004474"/>
          </a:xfrm>
          <a:prstGeom prst="rect">
            <a:avLst/>
          </a:prstGeom>
          <a:noFill/>
          <a:ln>
            <a:noFill/>
          </a:ln>
        </p:spPr>
      </p:pic>
      <p:pic>
        <p:nvPicPr>
          <p:cNvPr id="90" name="Shape 90"/>
          <p:cNvPicPr preferRelativeResize="0"/>
          <p:nvPr/>
        </p:nvPicPr>
        <p:blipFill>
          <a:blip r:embed="rId5">
            <a:alphaModFix/>
          </a:blip>
          <a:stretch>
            <a:fillRect/>
          </a:stretch>
        </p:blipFill>
        <p:spPr>
          <a:xfrm>
            <a:off x="4145687" y="3135062"/>
            <a:ext cx="852625" cy="85264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6">
                                            <p:txEl>
                                              <p:pRg st="0" end="0"/>
                                            </p:txEl>
                                          </p:spTgt>
                                        </p:tgtEl>
                                        <p:attrNameLst>
                                          <p:attrName>style.visibility</p:attrName>
                                        </p:attrNameLst>
                                      </p:cBhvr>
                                      <p:to>
                                        <p:strVal val="visible"/>
                                      </p:to>
                                    </p:set>
                                    <p:animEffect transition="in" filter="fade">
                                      <p:cBhvr>
                                        <p:cTn id="7" dur="1000"/>
                                        <p:tgtEl>
                                          <p:spTgt spid="86">
                                            <p:txEl>
                                              <p:pRg st="0" end="0"/>
                                            </p:txEl>
                                          </p:spTgt>
                                        </p:tgtEl>
                                      </p:cBhvr>
                                    </p:animEffect>
                                    <p:anim calcmode="lin" valueType="num">
                                      <p:cBhvr>
                                        <p:cTn id="8" dur="10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6">
                                            <p:txEl>
                                              <p:pRg st="1" end="1"/>
                                            </p:txEl>
                                          </p:spTgt>
                                        </p:tgtEl>
                                        <p:attrNameLst>
                                          <p:attrName>style.visibility</p:attrName>
                                        </p:attrNameLst>
                                      </p:cBhvr>
                                      <p:to>
                                        <p:strVal val="visible"/>
                                      </p:to>
                                    </p:set>
                                    <p:animEffect transition="in" filter="fade">
                                      <p:cBhvr>
                                        <p:cTn id="14" dur="1000"/>
                                        <p:tgtEl>
                                          <p:spTgt spid="86">
                                            <p:txEl>
                                              <p:pRg st="1" end="1"/>
                                            </p:txEl>
                                          </p:spTgt>
                                        </p:tgtEl>
                                      </p:cBhvr>
                                    </p:animEffect>
                                    <p:anim calcmode="lin" valueType="num">
                                      <p:cBhvr>
                                        <p:cTn id="15" dur="1000" fill="hold"/>
                                        <p:tgtEl>
                                          <p:spTgt spid="8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8"/>
                                        </p:tgtEl>
                                        <p:attrNameLst>
                                          <p:attrName>style.visibility</p:attrName>
                                        </p:attrNameLst>
                                      </p:cBhvr>
                                      <p:to>
                                        <p:strVal val="visible"/>
                                      </p:to>
                                    </p:set>
                                    <p:animEffect transition="in" filter="fade">
                                      <p:cBhvr>
                                        <p:cTn id="21" dur="1000"/>
                                        <p:tgtEl>
                                          <p:spTgt spid="88"/>
                                        </p:tgtEl>
                                      </p:cBhvr>
                                    </p:animEffect>
                                    <p:anim calcmode="lin" valueType="num">
                                      <p:cBhvr>
                                        <p:cTn id="22" dur="1000" fill="hold"/>
                                        <p:tgtEl>
                                          <p:spTgt spid="88"/>
                                        </p:tgtEl>
                                        <p:attrNameLst>
                                          <p:attrName>ppt_x</p:attrName>
                                        </p:attrNameLst>
                                      </p:cBhvr>
                                      <p:tavLst>
                                        <p:tav tm="0">
                                          <p:val>
                                            <p:strVal val="#ppt_x"/>
                                          </p:val>
                                        </p:tav>
                                        <p:tav tm="100000">
                                          <p:val>
                                            <p:strVal val="#ppt_x"/>
                                          </p:val>
                                        </p:tav>
                                      </p:tavLst>
                                    </p:anim>
                                    <p:anim calcmode="lin" valueType="num">
                                      <p:cBhvr>
                                        <p:cTn id="23" dur="1000" fill="hold"/>
                                        <p:tgtEl>
                                          <p:spTgt spid="8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4" presetClass="entr" presetSubtype="0" accel="100000" fill="hold" nodeType="clickEffect">
                                  <p:stCondLst>
                                    <p:cond delay="0"/>
                                  </p:stCondLst>
                                  <p:childTnLst>
                                    <p:set>
                                      <p:cBhvr>
                                        <p:cTn id="27" dur="1" fill="hold">
                                          <p:stCondLst>
                                            <p:cond delay="0"/>
                                          </p:stCondLst>
                                        </p:cTn>
                                        <p:tgtEl>
                                          <p:spTgt spid="90"/>
                                        </p:tgtEl>
                                        <p:attrNameLst>
                                          <p:attrName>style.visibility</p:attrName>
                                        </p:attrNameLst>
                                      </p:cBhvr>
                                      <p:to>
                                        <p:strVal val="visible"/>
                                      </p:to>
                                    </p:set>
                                    <p:anim calcmode="lin" valueType="num">
                                      <p:cBhvr>
                                        <p:cTn id="28" dur="500" fill="hold"/>
                                        <p:tgtEl>
                                          <p:spTgt spid="90"/>
                                        </p:tgtEl>
                                        <p:attrNameLst>
                                          <p:attrName>ppt_w</p:attrName>
                                        </p:attrNameLst>
                                      </p:cBhvr>
                                      <p:tavLst>
                                        <p:tav tm="0">
                                          <p:val>
                                            <p:strVal val="#ppt_w*0.05"/>
                                          </p:val>
                                        </p:tav>
                                        <p:tav tm="100000">
                                          <p:val>
                                            <p:strVal val="#ppt_w"/>
                                          </p:val>
                                        </p:tav>
                                      </p:tavLst>
                                    </p:anim>
                                    <p:anim calcmode="lin" valueType="num">
                                      <p:cBhvr>
                                        <p:cTn id="29" dur="500" fill="hold"/>
                                        <p:tgtEl>
                                          <p:spTgt spid="90"/>
                                        </p:tgtEl>
                                        <p:attrNameLst>
                                          <p:attrName>ppt_h</p:attrName>
                                        </p:attrNameLst>
                                      </p:cBhvr>
                                      <p:tavLst>
                                        <p:tav tm="0">
                                          <p:val>
                                            <p:strVal val="#ppt_h"/>
                                          </p:val>
                                        </p:tav>
                                        <p:tav tm="100000">
                                          <p:val>
                                            <p:strVal val="#ppt_h"/>
                                          </p:val>
                                        </p:tav>
                                      </p:tavLst>
                                    </p:anim>
                                    <p:anim calcmode="lin" valueType="num">
                                      <p:cBhvr>
                                        <p:cTn id="30" dur="500" fill="hold"/>
                                        <p:tgtEl>
                                          <p:spTgt spid="90"/>
                                        </p:tgtEl>
                                        <p:attrNameLst>
                                          <p:attrName>ppt_x</p:attrName>
                                        </p:attrNameLst>
                                      </p:cBhvr>
                                      <p:tavLst>
                                        <p:tav tm="0">
                                          <p:val>
                                            <p:strVal val="#ppt_x-.2"/>
                                          </p:val>
                                        </p:tav>
                                        <p:tav tm="100000">
                                          <p:val>
                                            <p:strVal val="#ppt_x"/>
                                          </p:val>
                                        </p:tav>
                                      </p:tavLst>
                                    </p:anim>
                                    <p:anim calcmode="lin" valueType="num">
                                      <p:cBhvr>
                                        <p:cTn id="31" dur="500" fill="hold"/>
                                        <p:tgtEl>
                                          <p:spTgt spid="90"/>
                                        </p:tgtEl>
                                        <p:attrNameLst>
                                          <p:attrName>ppt_y</p:attrName>
                                        </p:attrNameLst>
                                      </p:cBhvr>
                                      <p:tavLst>
                                        <p:tav tm="0">
                                          <p:val>
                                            <p:strVal val="#ppt_y"/>
                                          </p:val>
                                        </p:tav>
                                        <p:tav tm="100000">
                                          <p:val>
                                            <p:strVal val="#ppt_y"/>
                                          </p:val>
                                        </p:tav>
                                      </p:tavLst>
                                    </p:anim>
                                    <p:animEffect transition="in" filter="fade">
                                      <p:cBhvr>
                                        <p:cTn id="32" dur="500"/>
                                        <p:tgtEl>
                                          <p:spTgt spid="90"/>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89"/>
                                        </p:tgtEl>
                                        <p:attrNameLst>
                                          <p:attrName>style.visibility</p:attrName>
                                        </p:attrNameLst>
                                      </p:cBhvr>
                                      <p:to>
                                        <p:strVal val="visible"/>
                                      </p:to>
                                    </p:set>
                                    <p:animEffect transition="in" filter="fade">
                                      <p:cBhvr>
                                        <p:cTn id="37" dur="1000"/>
                                        <p:tgtEl>
                                          <p:spTgt spid="89"/>
                                        </p:tgtEl>
                                      </p:cBhvr>
                                    </p:animEffect>
                                    <p:anim calcmode="lin" valueType="num">
                                      <p:cBhvr>
                                        <p:cTn id="38" dur="1000" fill="hold"/>
                                        <p:tgtEl>
                                          <p:spTgt spid="89"/>
                                        </p:tgtEl>
                                        <p:attrNameLst>
                                          <p:attrName>ppt_x</p:attrName>
                                        </p:attrNameLst>
                                      </p:cBhvr>
                                      <p:tavLst>
                                        <p:tav tm="0">
                                          <p:val>
                                            <p:strVal val="#ppt_x"/>
                                          </p:val>
                                        </p:tav>
                                        <p:tav tm="100000">
                                          <p:val>
                                            <p:strVal val="#ppt_x"/>
                                          </p:val>
                                        </p:tav>
                                      </p:tavLst>
                                    </p:anim>
                                    <p:anim calcmode="lin" valueType="num">
                                      <p:cBhvr>
                                        <p:cTn id="39"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1800" b="1">
                <a:solidFill>
                  <a:srgbClr val="85200C"/>
                </a:solidFill>
                <a:latin typeface="Press Start 2P"/>
                <a:ea typeface="Press Start 2P"/>
                <a:cs typeface="Press Start 2P"/>
                <a:sym typeface="Press Start 2P"/>
              </a:rPr>
              <a:t>Type of Pitches</a:t>
            </a:r>
          </a:p>
        </p:txBody>
      </p:sp>
      <p:sp>
        <p:nvSpPr>
          <p:cNvPr id="96" name="Shape 96"/>
          <p:cNvSpPr txBox="1">
            <a:spLocks noGrp="1"/>
          </p:cNvSpPr>
          <p:nvPr>
            <p:ph type="body" idx="1"/>
          </p:nvPr>
        </p:nvSpPr>
        <p:spPr>
          <a:xfrm>
            <a:off x="311700" y="928975"/>
            <a:ext cx="8520600" cy="3639900"/>
          </a:xfrm>
          <a:prstGeom prst="rect">
            <a:avLst/>
          </a:prstGeom>
        </p:spPr>
        <p:txBody>
          <a:bodyPr lIns="91425" tIns="91425" rIns="91425" bIns="91425" anchor="t" anchorCtr="0">
            <a:noAutofit/>
          </a:bodyPr>
          <a:lstStyle/>
          <a:p>
            <a:pPr marL="457200" lvl="0"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Elevator Pitch</a:t>
            </a:r>
          </a:p>
          <a:p>
            <a:pPr marL="914400" lvl="1"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Oral</a:t>
            </a:r>
          </a:p>
          <a:p>
            <a:pPr marL="914400" lvl="1"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Outline of the game</a:t>
            </a:r>
          </a:p>
          <a:p>
            <a:pPr lvl="0" rtl="0">
              <a:lnSpc>
                <a:spcPct val="115000"/>
              </a:lnSpc>
              <a:spcBef>
                <a:spcPts val="0"/>
              </a:spcBef>
              <a:spcAft>
                <a:spcPts val="1000"/>
              </a:spcAft>
              <a:buNone/>
            </a:pPr>
            <a:endParaRPr>
              <a:solidFill>
                <a:schemeClr val="accent6"/>
              </a:solidFill>
              <a:latin typeface="Quantico"/>
              <a:ea typeface="Quantico"/>
              <a:cs typeface="Quantico"/>
              <a:sym typeface="Quantico"/>
            </a:endParaRPr>
          </a:p>
          <a:p>
            <a:pPr marL="457200" lvl="0"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One Page Pitch</a:t>
            </a:r>
          </a:p>
          <a:p>
            <a:pPr marL="914400" lvl="1"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One page filled with info about the game</a:t>
            </a:r>
          </a:p>
          <a:p>
            <a:pPr lvl="0" rtl="0">
              <a:lnSpc>
                <a:spcPct val="115000"/>
              </a:lnSpc>
              <a:spcBef>
                <a:spcPts val="0"/>
              </a:spcBef>
              <a:spcAft>
                <a:spcPts val="1000"/>
              </a:spcAft>
              <a:buNone/>
            </a:pPr>
            <a:endParaRPr>
              <a:solidFill>
                <a:schemeClr val="accent6"/>
              </a:solidFill>
              <a:latin typeface="Quantico"/>
              <a:ea typeface="Quantico"/>
              <a:cs typeface="Quantico"/>
              <a:sym typeface="Quantico"/>
            </a:endParaRPr>
          </a:p>
          <a:p>
            <a:pPr marL="457200" lvl="0" indent="-228600" rtl="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Full Pitch</a:t>
            </a:r>
          </a:p>
          <a:p>
            <a:pPr marL="914400" lvl="1" indent="-228600">
              <a:lnSpc>
                <a:spcPct val="115000"/>
              </a:lnSpc>
              <a:spcBef>
                <a:spcPts val="0"/>
              </a:spcBef>
              <a:spcAft>
                <a:spcPts val="1000"/>
              </a:spcAft>
              <a:buClr>
                <a:schemeClr val="accent6"/>
              </a:buClr>
              <a:buFont typeface="Quantico"/>
              <a:buChar char="◆"/>
            </a:pPr>
            <a:r>
              <a:rPr lang="en" dirty="0">
                <a:solidFill>
                  <a:schemeClr val="accent6"/>
                </a:solidFill>
                <a:latin typeface="Quantico"/>
                <a:ea typeface="Quantico"/>
                <a:cs typeface="Quantico"/>
                <a:sym typeface="Quantico"/>
              </a:rPr>
              <a:t>All around Idea of your game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xEl>
                                              <p:pRg st="0" end="0"/>
                                            </p:txEl>
                                          </p:spTgt>
                                        </p:tgtEl>
                                        <p:attrNameLst>
                                          <p:attrName>style.visibility</p:attrName>
                                        </p:attrNameLst>
                                      </p:cBhvr>
                                      <p:to>
                                        <p:strVal val="visible"/>
                                      </p:to>
                                    </p:set>
                                    <p:animEffect transition="in" filter="fade">
                                      <p:cBhvr>
                                        <p:cTn id="7" dur="1000"/>
                                        <p:tgtEl>
                                          <p:spTgt spid="96">
                                            <p:txEl>
                                              <p:pRg st="0" end="0"/>
                                            </p:txEl>
                                          </p:spTgt>
                                        </p:tgtEl>
                                      </p:cBhvr>
                                    </p:animEffect>
                                    <p:anim calcmode="lin" valueType="num">
                                      <p:cBhvr>
                                        <p:cTn id="8" dur="1000" fill="hold"/>
                                        <p:tgtEl>
                                          <p:spTgt spid="9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6">
                                            <p:txEl>
                                              <p:pRg st="1" end="1"/>
                                            </p:txEl>
                                          </p:spTgt>
                                        </p:tgtEl>
                                        <p:attrNameLst>
                                          <p:attrName>style.visibility</p:attrName>
                                        </p:attrNameLst>
                                      </p:cBhvr>
                                      <p:to>
                                        <p:strVal val="visible"/>
                                      </p:to>
                                    </p:set>
                                    <p:animEffect transition="in" filter="fade">
                                      <p:cBhvr>
                                        <p:cTn id="14" dur="1000"/>
                                        <p:tgtEl>
                                          <p:spTgt spid="96">
                                            <p:txEl>
                                              <p:pRg st="1" end="1"/>
                                            </p:txEl>
                                          </p:spTgt>
                                        </p:tgtEl>
                                      </p:cBhvr>
                                    </p:animEffect>
                                    <p:anim calcmode="lin" valueType="num">
                                      <p:cBhvr>
                                        <p:cTn id="15" dur="1000" fill="hold"/>
                                        <p:tgtEl>
                                          <p:spTgt spid="9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6">
                                            <p:txEl>
                                              <p:pRg st="2" end="2"/>
                                            </p:txEl>
                                          </p:spTgt>
                                        </p:tgtEl>
                                        <p:attrNameLst>
                                          <p:attrName>style.visibility</p:attrName>
                                        </p:attrNameLst>
                                      </p:cBhvr>
                                      <p:to>
                                        <p:strVal val="visible"/>
                                      </p:to>
                                    </p:set>
                                    <p:animEffect transition="in" filter="fade">
                                      <p:cBhvr>
                                        <p:cTn id="21" dur="1000"/>
                                        <p:tgtEl>
                                          <p:spTgt spid="96">
                                            <p:txEl>
                                              <p:pRg st="2" end="2"/>
                                            </p:txEl>
                                          </p:spTgt>
                                        </p:tgtEl>
                                      </p:cBhvr>
                                    </p:animEffect>
                                    <p:anim calcmode="lin" valueType="num">
                                      <p:cBhvr>
                                        <p:cTn id="22" dur="1000" fill="hold"/>
                                        <p:tgtEl>
                                          <p:spTgt spid="9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6">
                                            <p:txEl>
                                              <p:pRg st="4" end="4"/>
                                            </p:txEl>
                                          </p:spTgt>
                                        </p:tgtEl>
                                        <p:attrNameLst>
                                          <p:attrName>style.visibility</p:attrName>
                                        </p:attrNameLst>
                                      </p:cBhvr>
                                      <p:to>
                                        <p:strVal val="visible"/>
                                      </p:to>
                                    </p:set>
                                    <p:animEffect transition="in" filter="fade">
                                      <p:cBhvr>
                                        <p:cTn id="28" dur="1000"/>
                                        <p:tgtEl>
                                          <p:spTgt spid="96">
                                            <p:txEl>
                                              <p:pRg st="4" end="4"/>
                                            </p:txEl>
                                          </p:spTgt>
                                        </p:tgtEl>
                                      </p:cBhvr>
                                    </p:animEffect>
                                    <p:anim calcmode="lin" valueType="num">
                                      <p:cBhvr>
                                        <p:cTn id="29" dur="1000" fill="hold"/>
                                        <p:tgtEl>
                                          <p:spTgt spid="96">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9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6">
                                            <p:txEl>
                                              <p:pRg st="5" end="5"/>
                                            </p:txEl>
                                          </p:spTgt>
                                        </p:tgtEl>
                                        <p:attrNameLst>
                                          <p:attrName>style.visibility</p:attrName>
                                        </p:attrNameLst>
                                      </p:cBhvr>
                                      <p:to>
                                        <p:strVal val="visible"/>
                                      </p:to>
                                    </p:set>
                                    <p:animEffect transition="in" filter="fade">
                                      <p:cBhvr>
                                        <p:cTn id="35" dur="1000"/>
                                        <p:tgtEl>
                                          <p:spTgt spid="96">
                                            <p:txEl>
                                              <p:pRg st="5" end="5"/>
                                            </p:txEl>
                                          </p:spTgt>
                                        </p:tgtEl>
                                      </p:cBhvr>
                                    </p:animEffect>
                                    <p:anim calcmode="lin" valueType="num">
                                      <p:cBhvr>
                                        <p:cTn id="36" dur="1000" fill="hold"/>
                                        <p:tgtEl>
                                          <p:spTgt spid="96">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9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6">
                                            <p:txEl>
                                              <p:pRg st="7" end="7"/>
                                            </p:txEl>
                                          </p:spTgt>
                                        </p:tgtEl>
                                        <p:attrNameLst>
                                          <p:attrName>style.visibility</p:attrName>
                                        </p:attrNameLst>
                                      </p:cBhvr>
                                      <p:to>
                                        <p:strVal val="visible"/>
                                      </p:to>
                                    </p:set>
                                    <p:animEffect transition="in" filter="fade">
                                      <p:cBhvr>
                                        <p:cTn id="42" dur="1000"/>
                                        <p:tgtEl>
                                          <p:spTgt spid="96">
                                            <p:txEl>
                                              <p:pRg st="7" end="7"/>
                                            </p:txEl>
                                          </p:spTgt>
                                        </p:tgtEl>
                                      </p:cBhvr>
                                    </p:animEffect>
                                    <p:anim calcmode="lin" valueType="num">
                                      <p:cBhvr>
                                        <p:cTn id="43" dur="1000" fill="hold"/>
                                        <p:tgtEl>
                                          <p:spTgt spid="96">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9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96">
                                            <p:txEl>
                                              <p:pRg st="8" end="8"/>
                                            </p:txEl>
                                          </p:spTgt>
                                        </p:tgtEl>
                                        <p:attrNameLst>
                                          <p:attrName>style.visibility</p:attrName>
                                        </p:attrNameLst>
                                      </p:cBhvr>
                                      <p:to>
                                        <p:strVal val="visible"/>
                                      </p:to>
                                    </p:set>
                                    <p:animEffect transition="in" filter="fade">
                                      <p:cBhvr>
                                        <p:cTn id="49" dur="1000"/>
                                        <p:tgtEl>
                                          <p:spTgt spid="96">
                                            <p:txEl>
                                              <p:pRg st="8" end="8"/>
                                            </p:txEl>
                                          </p:spTgt>
                                        </p:tgtEl>
                                      </p:cBhvr>
                                    </p:animEffect>
                                    <p:anim calcmode="lin" valueType="num">
                                      <p:cBhvr>
                                        <p:cTn id="50" dur="1000" fill="hold"/>
                                        <p:tgtEl>
                                          <p:spTgt spid="96">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96">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a:solidFill>
                  <a:srgbClr val="85200C"/>
                </a:solidFill>
                <a:latin typeface="Press Start 2P"/>
                <a:ea typeface="Press Start 2P"/>
                <a:cs typeface="Press Start 2P"/>
                <a:sym typeface="Press Start 2P"/>
              </a:rPr>
              <a:t>Elevator Pitch</a:t>
            </a:r>
          </a:p>
        </p:txBody>
      </p:sp>
      <p:sp>
        <p:nvSpPr>
          <p:cNvPr id="102" name="Shape 10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Accidentally meet an important person in the </a:t>
            </a:r>
            <a:r>
              <a:rPr lang="en" dirty="0" smtClean="0">
                <a:solidFill>
                  <a:schemeClr val="accent6"/>
                </a:solidFill>
                <a:latin typeface="Quantico"/>
                <a:ea typeface="Quantico"/>
                <a:cs typeface="Quantico"/>
                <a:sym typeface="Quantico"/>
              </a:rPr>
              <a:t>elevator</a:t>
            </a:r>
            <a:endParaRPr lang="en" dirty="0">
              <a:solidFill>
                <a:schemeClr val="accent6"/>
              </a:solidFill>
              <a:latin typeface="Quantico"/>
              <a:ea typeface="Quantico"/>
              <a:cs typeface="Quantico"/>
              <a:sym typeface="Quantico"/>
            </a:endParaRP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Time limit: 1 elevator ride (est. 1-2 minute)</a:t>
            </a:r>
          </a:p>
          <a:p>
            <a:pPr marL="457200" lvl="0"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Objective: Make them want to hear more of your idea</a:t>
            </a:r>
          </a:p>
          <a:p>
            <a:pPr marL="914400" lvl="1" indent="-228600" rtl="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Get a scheduled meeting</a:t>
            </a:r>
          </a:p>
          <a:p>
            <a:pPr marL="914400" lvl="1" indent="-228600">
              <a:lnSpc>
                <a:spcPct val="100000"/>
              </a:lnSpc>
              <a:spcBef>
                <a:spcPts val="0"/>
              </a:spcBef>
              <a:spcAft>
                <a:spcPts val="600"/>
              </a:spcAft>
              <a:buClr>
                <a:schemeClr val="accent6"/>
              </a:buClr>
              <a:buFont typeface="Quantico"/>
              <a:buChar char="◆"/>
            </a:pPr>
            <a:r>
              <a:rPr lang="en" dirty="0">
                <a:solidFill>
                  <a:schemeClr val="accent6"/>
                </a:solidFill>
                <a:latin typeface="Quantico"/>
                <a:ea typeface="Quantico"/>
                <a:cs typeface="Quantico"/>
                <a:sym typeface="Quantico"/>
              </a:rPr>
              <a:t>Continue the talk</a:t>
            </a:r>
          </a:p>
        </p:txBody>
      </p:sp>
      <p:pic>
        <p:nvPicPr>
          <p:cNvPr id="103" name="Shape 103"/>
          <p:cNvPicPr preferRelativeResize="0"/>
          <p:nvPr/>
        </p:nvPicPr>
        <p:blipFill>
          <a:blip r:embed="rId3">
            <a:alphaModFix/>
          </a:blip>
          <a:stretch>
            <a:fillRect/>
          </a:stretch>
        </p:blipFill>
        <p:spPr>
          <a:xfrm>
            <a:off x="1235767" y="2952750"/>
            <a:ext cx="6384234" cy="226694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
                                            <p:txEl>
                                              <p:pRg st="0" end="0"/>
                                            </p:txEl>
                                          </p:spTgt>
                                        </p:tgtEl>
                                        <p:attrNameLst>
                                          <p:attrName>style.visibility</p:attrName>
                                        </p:attrNameLst>
                                      </p:cBhvr>
                                      <p:to>
                                        <p:strVal val="visible"/>
                                      </p:to>
                                    </p:set>
                                    <p:animEffect transition="in" filter="fade">
                                      <p:cBhvr>
                                        <p:cTn id="7" dur="1000"/>
                                        <p:tgtEl>
                                          <p:spTgt spid="102">
                                            <p:txEl>
                                              <p:pRg st="0" end="0"/>
                                            </p:txEl>
                                          </p:spTgt>
                                        </p:tgtEl>
                                      </p:cBhvr>
                                    </p:animEffect>
                                    <p:anim calcmode="lin" valueType="num">
                                      <p:cBhvr>
                                        <p:cTn id="8" dur="1000" fill="hold"/>
                                        <p:tgtEl>
                                          <p:spTgt spid="10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3"/>
                                        </p:tgtEl>
                                        <p:attrNameLst>
                                          <p:attrName>style.visibility</p:attrName>
                                        </p:attrNameLst>
                                      </p:cBhvr>
                                      <p:to>
                                        <p:strVal val="visible"/>
                                      </p:to>
                                    </p:set>
                                    <p:animEffect transition="in" filter="fade">
                                      <p:cBhvr>
                                        <p:cTn id="14" dur="1000"/>
                                        <p:tgtEl>
                                          <p:spTgt spid="103"/>
                                        </p:tgtEl>
                                      </p:cBhvr>
                                    </p:animEffect>
                                    <p:anim calcmode="lin" valueType="num">
                                      <p:cBhvr>
                                        <p:cTn id="15" dur="1000" fill="hold"/>
                                        <p:tgtEl>
                                          <p:spTgt spid="103"/>
                                        </p:tgtEl>
                                        <p:attrNameLst>
                                          <p:attrName>ppt_x</p:attrName>
                                        </p:attrNameLst>
                                      </p:cBhvr>
                                      <p:tavLst>
                                        <p:tav tm="0">
                                          <p:val>
                                            <p:strVal val="#ppt_x"/>
                                          </p:val>
                                        </p:tav>
                                        <p:tav tm="100000">
                                          <p:val>
                                            <p:strVal val="#ppt_x"/>
                                          </p:val>
                                        </p:tav>
                                      </p:tavLst>
                                    </p:anim>
                                    <p:anim calcmode="lin" valueType="num">
                                      <p:cBhvr>
                                        <p:cTn id="16" dur="1000" fill="hold"/>
                                        <p:tgtEl>
                                          <p:spTgt spid="10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2">
                                            <p:txEl>
                                              <p:pRg st="1" end="1"/>
                                            </p:txEl>
                                          </p:spTgt>
                                        </p:tgtEl>
                                        <p:attrNameLst>
                                          <p:attrName>style.visibility</p:attrName>
                                        </p:attrNameLst>
                                      </p:cBhvr>
                                      <p:to>
                                        <p:strVal val="visible"/>
                                      </p:to>
                                    </p:set>
                                    <p:animEffect transition="in" filter="fade">
                                      <p:cBhvr>
                                        <p:cTn id="21" dur="1000"/>
                                        <p:tgtEl>
                                          <p:spTgt spid="102">
                                            <p:txEl>
                                              <p:pRg st="1" end="1"/>
                                            </p:txEl>
                                          </p:spTgt>
                                        </p:tgtEl>
                                      </p:cBhvr>
                                    </p:animEffect>
                                    <p:anim calcmode="lin" valueType="num">
                                      <p:cBhvr>
                                        <p:cTn id="22" dur="1000" fill="hold"/>
                                        <p:tgtEl>
                                          <p:spTgt spid="102">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0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2">
                                            <p:txEl>
                                              <p:pRg st="2" end="2"/>
                                            </p:txEl>
                                          </p:spTgt>
                                        </p:tgtEl>
                                        <p:attrNameLst>
                                          <p:attrName>style.visibility</p:attrName>
                                        </p:attrNameLst>
                                      </p:cBhvr>
                                      <p:to>
                                        <p:strVal val="visible"/>
                                      </p:to>
                                    </p:set>
                                    <p:animEffect transition="in" filter="fade">
                                      <p:cBhvr>
                                        <p:cTn id="28" dur="1000"/>
                                        <p:tgtEl>
                                          <p:spTgt spid="102">
                                            <p:txEl>
                                              <p:pRg st="2" end="2"/>
                                            </p:txEl>
                                          </p:spTgt>
                                        </p:tgtEl>
                                      </p:cBhvr>
                                    </p:animEffect>
                                    <p:anim calcmode="lin" valueType="num">
                                      <p:cBhvr>
                                        <p:cTn id="29" dur="1000" fill="hold"/>
                                        <p:tgtEl>
                                          <p:spTgt spid="102">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10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2">
                                            <p:txEl>
                                              <p:pRg st="3" end="3"/>
                                            </p:txEl>
                                          </p:spTgt>
                                        </p:tgtEl>
                                        <p:attrNameLst>
                                          <p:attrName>style.visibility</p:attrName>
                                        </p:attrNameLst>
                                      </p:cBhvr>
                                      <p:to>
                                        <p:strVal val="visible"/>
                                      </p:to>
                                    </p:set>
                                    <p:animEffect transition="in" filter="fade">
                                      <p:cBhvr>
                                        <p:cTn id="35" dur="1000"/>
                                        <p:tgtEl>
                                          <p:spTgt spid="102">
                                            <p:txEl>
                                              <p:pRg st="3" end="3"/>
                                            </p:txEl>
                                          </p:spTgt>
                                        </p:tgtEl>
                                      </p:cBhvr>
                                    </p:animEffect>
                                    <p:anim calcmode="lin" valueType="num">
                                      <p:cBhvr>
                                        <p:cTn id="36" dur="1000" fill="hold"/>
                                        <p:tgtEl>
                                          <p:spTgt spid="102">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0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02">
                                            <p:txEl>
                                              <p:pRg st="4" end="4"/>
                                            </p:txEl>
                                          </p:spTgt>
                                        </p:tgtEl>
                                        <p:attrNameLst>
                                          <p:attrName>style.visibility</p:attrName>
                                        </p:attrNameLst>
                                      </p:cBhvr>
                                      <p:to>
                                        <p:strVal val="visible"/>
                                      </p:to>
                                    </p:set>
                                    <p:animEffect transition="in" filter="fade">
                                      <p:cBhvr>
                                        <p:cTn id="42" dur="1000"/>
                                        <p:tgtEl>
                                          <p:spTgt spid="102">
                                            <p:txEl>
                                              <p:pRg st="4" end="4"/>
                                            </p:txEl>
                                          </p:spTgt>
                                        </p:tgtEl>
                                      </p:cBhvr>
                                    </p:animEffect>
                                    <p:anim calcmode="lin" valueType="num">
                                      <p:cBhvr>
                                        <p:cTn id="43" dur="1000" fill="hold"/>
                                        <p:tgtEl>
                                          <p:spTgt spid="102">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102">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Elevator Pitch</a:t>
            </a:r>
          </a:p>
        </p:txBody>
      </p:sp>
      <p:sp>
        <p:nvSpPr>
          <p:cNvPr id="109" name="Shape 10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accent6"/>
              </a:buClr>
              <a:buSzPct val="100000"/>
              <a:buFont typeface="Quantico"/>
              <a:buChar char="➔"/>
            </a:pPr>
            <a:r>
              <a:rPr lang="en" dirty="0">
                <a:solidFill>
                  <a:schemeClr val="accent6"/>
                </a:solidFill>
                <a:latin typeface="Quantico"/>
                <a:ea typeface="Quantico"/>
                <a:cs typeface="Quantico"/>
                <a:sym typeface="Quantico"/>
              </a:rPr>
              <a:t>Need to be brief</a:t>
            </a:r>
          </a:p>
          <a:p>
            <a:pPr marL="457200" marR="0" lvl="0" indent="-228600" algn="l" rtl="0">
              <a:lnSpc>
                <a:spcPct val="115000"/>
              </a:lnSpc>
              <a:spcBef>
                <a:spcPts val="0"/>
              </a:spcBef>
              <a:spcAft>
                <a:spcPts val="1600"/>
              </a:spcAft>
              <a:buClr>
                <a:schemeClr val="accent6"/>
              </a:buClr>
              <a:buFont typeface="Quantico"/>
              <a:buChar char="➔"/>
            </a:pPr>
            <a:r>
              <a:rPr lang="en" dirty="0">
                <a:solidFill>
                  <a:schemeClr val="accent6"/>
                </a:solidFill>
                <a:latin typeface="Quantico"/>
                <a:ea typeface="Quantico"/>
                <a:cs typeface="Quantico"/>
                <a:sym typeface="Quantico"/>
              </a:rPr>
              <a:t>Need to be on point</a:t>
            </a:r>
          </a:p>
          <a:p>
            <a:pPr marL="457200" marR="0" lvl="0" indent="-228600" algn="l" rtl="0">
              <a:lnSpc>
                <a:spcPct val="115000"/>
              </a:lnSpc>
              <a:spcBef>
                <a:spcPts val="0"/>
              </a:spcBef>
              <a:spcAft>
                <a:spcPts val="1600"/>
              </a:spcAft>
              <a:buClr>
                <a:schemeClr val="accent6"/>
              </a:buClr>
              <a:buChar char="➔"/>
            </a:pPr>
            <a:r>
              <a:rPr lang="en" dirty="0">
                <a:solidFill>
                  <a:schemeClr val="accent6"/>
                </a:solidFill>
                <a:latin typeface="Quantico"/>
                <a:ea typeface="Quantico"/>
                <a:cs typeface="Quantico"/>
                <a:sym typeface="Quantico"/>
              </a:rPr>
              <a:t>Focus on the </a:t>
            </a:r>
            <a:r>
              <a:rPr lang="en" b="1" dirty="0">
                <a:solidFill>
                  <a:srgbClr val="00FFFF"/>
                </a:solidFill>
                <a:latin typeface="Quantico"/>
                <a:ea typeface="Quantico"/>
                <a:cs typeface="Quantico"/>
                <a:sym typeface="Quantico"/>
              </a:rPr>
              <a:t>main gameplay</a:t>
            </a:r>
            <a:r>
              <a:rPr lang="en" b="1" dirty="0">
                <a:solidFill>
                  <a:schemeClr val="accent6"/>
                </a:solidFill>
                <a:latin typeface="Quantico"/>
                <a:ea typeface="Quantico"/>
                <a:cs typeface="Quantico"/>
                <a:sym typeface="Quantico"/>
              </a:rPr>
              <a:t> </a:t>
            </a:r>
            <a:r>
              <a:rPr lang="en" dirty="0">
                <a:solidFill>
                  <a:schemeClr val="accent6"/>
                </a:solidFill>
                <a:latin typeface="Quantico"/>
                <a:ea typeface="Quantico"/>
                <a:cs typeface="Quantico"/>
                <a:sym typeface="Quantico"/>
              </a:rPr>
              <a:t>and </a:t>
            </a:r>
            <a:r>
              <a:rPr lang="en" b="1" dirty="0">
                <a:solidFill>
                  <a:srgbClr val="00FFFF"/>
                </a:solidFill>
                <a:latin typeface="Quantico"/>
                <a:ea typeface="Quantico"/>
                <a:cs typeface="Quantico"/>
                <a:sym typeface="Quantico"/>
              </a:rPr>
              <a:t>unique selling point</a:t>
            </a:r>
          </a:p>
          <a:p>
            <a:pPr marL="457200" marR="0" lvl="0" indent="-228600" algn="l" rtl="0">
              <a:lnSpc>
                <a:spcPct val="115000"/>
              </a:lnSpc>
              <a:spcBef>
                <a:spcPts val="0"/>
              </a:spcBef>
              <a:spcAft>
                <a:spcPts val="1600"/>
              </a:spcAft>
              <a:buClr>
                <a:schemeClr val="accent6"/>
              </a:buClr>
              <a:buFont typeface="Quantico"/>
              <a:buChar char="➔"/>
            </a:pPr>
            <a:r>
              <a:rPr lang="en" dirty="0">
                <a:solidFill>
                  <a:schemeClr val="accent6"/>
                </a:solidFill>
                <a:latin typeface="Quantico"/>
                <a:ea typeface="Quantico"/>
                <a:cs typeface="Quantico"/>
                <a:sym typeface="Quantico"/>
              </a:rPr>
              <a:t>Use popular reference/idea to help explain</a:t>
            </a:r>
          </a:p>
          <a:p>
            <a:pPr marL="914400" marR="0" lvl="1" indent="-228600" algn="l" rtl="0">
              <a:lnSpc>
                <a:spcPct val="115000"/>
              </a:lnSpc>
              <a:spcBef>
                <a:spcPts val="0"/>
              </a:spcBef>
              <a:spcAft>
                <a:spcPts val="1600"/>
              </a:spcAft>
              <a:buClr>
                <a:schemeClr val="accent6"/>
              </a:buClr>
              <a:buFont typeface="Quantico"/>
              <a:buChar char="◆"/>
            </a:pPr>
            <a:r>
              <a:rPr lang="en" dirty="0">
                <a:solidFill>
                  <a:schemeClr val="accent6"/>
                </a:solidFill>
                <a:latin typeface="Quantico"/>
                <a:ea typeface="Quantico"/>
                <a:cs typeface="Quantico"/>
                <a:sym typeface="Quantico"/>
              </a:rPr>
              <a:t>A meet B in Space!!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9">
                                            <p:txEl>
                                              <p:pRg st="0" end="0"/>
                                            </p:txEl>
                                          </p:spTgt>
                                        </p:tgtEl>
                                        <p:attrNameLst>
                                          <p:attrName>style.visibility</p:attrName>
                                        </p:attrNameLst>
                                      </p:cBhvr>
                                      <p:to>
                                        <p:strVal val="visible"/>
                                      </p:to>
                                    </p:set>
                                    <p:animEffect transition="in" filter="fade">
                                      <p:cBhvr>
                                        <p:cTn id="7" dur="1000"/>
                                        <p:tgtEl>
                                          <p:spTgt spid="109">
                                            <p:txEl>
                                              <p:pRg st="0" end="0"/>
                                            </p:txEl>
                                          </p:spTgt>
                                        </p:tgtEl>
                                      </p:cBhvr>
                                    </p:animEffect>
                                    <p:anim calcmode="lin" valueType="num">
                                      <p:cBhvr>
                                        <p:cTn id="8" dur="1000" fill="hold"/>
                                        <p:tgtEl>
                                          <p:spTgt spid="10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9">
                                            <p:txEl>
                                              <p:pRg st="1" end="1"/>
                                            </p:txEl>
                                          </p:spTgt>
                                        </p:tgtEl>
                                        <p:attrNameLst>
                                          <p:attrName>style.visibility</p:attrName>
                                        </p:attrNameLst>
                                      </p:cBhvr>
                                      <p:to>
                                        <p:strVal val="visible"/>
                                      </p:to>
                                    </p:set>
                                    <p:animEffect transition="in" filter="fade">
                                      <p:cBhvr>
                                        <p:cTn id="14" dur="1000"/>
                                        <p:tgtEl>
                                          <p:spTgt spid="109">
                                            <p:txEl>
                                              <p:pRg st="1" end="1"/>
                                            </p:txEl>
                                          </p:spTgt>
                                        </p:tgtEl>
                                      </p:cBhvr>
                                    </p:animEffect>
                                    <p:anim calcmode="lin" valueType="num">
                                      <p:cBhvr>
                                        <p:cTn id="15" dur="1000" fill="hold"/>
                                        <p:tgtEl>
                                          <p:spTgt spid="10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0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9">
                                            <p:txEl>
                                              <p:pRg st="2" end="2"/>
                                            </p:txEl>
                                          </p:spTgt>
                                        </p:tgtEl>
                                        <p:attrNameLst>
                                          <p:attrName>style.visibility</p:attrName>
                                        </p:attrNameLst>
                                      </p:cBhvr>
                                      <p:to>
                                        <p:strVal val="visible"/>
                                      </p:to>
                                    </p:set>
                                    <p:animEffect transition="in" filter="fade">
                                      <p:cBhvr>
                                        <p:cTn id="21" dur="1000"/>
                                        <p:tgtEl>
                                          <p:spTgt spid="109">
                                            <p:txEl>
                                              <p:pRg st="2" end="2"/>
                                            </p:txEl>
                                          </p:spTgt>
                                        </p:tgtEl>
                                      </p:cBhvr>
                                    </p:animEffect>
                                    <p:anim calcmode="lin" valueType="num">
                                      <p:cBhvr>
                                        <p:cTn id="22" dur="1000" fill="hold"/>
                                        <p:tgtEl>
                                          <p:spTgt spid="10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0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9">
                                            <p:txEl>
                                              <p:pRg st="3" end="3"/>
                                            </p:txEl>
                                          </p:spTgt>
                                        </p:tgtEl>
                                        <p:attrNameLst>
                                          <p:attrName>style.visibility</p:attrName>
                                        </p:attrNameLst>
                                      </p:cBhvr>
                                      <p:to>
                                        <p:strVal val="visible"/>
                                      </p:to>
                                    </p:set>
                                    <p:animEffect transition="in" filter="fade">
                                      <p:cBhvr>
                                        <p:cTn id="28" dur="1000"/>
                                        <p:tgtEl>
                                          <p:spTgt spid="109">
                                            <p:txEl>
                                              <p:pRg st="3" end="3"/>
                                            </p:txEl>
                                          </p:spTgt>
                                        </p:tgtEl>
                                      </p:cBhvr>
                                    </p:animEffect>
                                    <p:anim calcmode="lin" valueType="num">
                                      <p:cBhvr>
                                        <p:cTn id="29" dur="1000" fill="hold"/>
                                        <p:tgtEl>
                                          <p:spTgt spid="10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0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9">
                                            <p:txEl>
                                              <p:pRg st="4" end="4"/>
                                            </p:txEl>
                                          </p:spTgt>
                                        </p:tgtEl>
                                        <p:attrNameLst>
                                          <p:attrName>style.visibility</p:attrName>
                                        </p:attrNameLst>
                                      </p:cBhvr>
                                      <p:to>
                                        <p:strVal val="visible"/>
                                      </p:to>
                                    </p:set>
                                    <p:animEffect transition="in" filter="fade">
                                      <p:cBhvr>
                                        <p:cTn id="35" dur="1000"/>
                                        <p:tgtEl>
                                          <p:spTgt spid="109">
                                            <p:txEl>
                                              <p:pRg st="4" end="4"/>
                                            </p:txEl>
                                          </p:spTgt>
                                        </p:tgtEl>
                                      </p:cBhvr>
                                    </p:animEffect>
                                    <p:anim calcmode="lin" valueType="num">
                                      <p:cBhvr>
                                        <p:cTn id="36" dur="1000" fill="hold"/>
                                        <p:tgtEl>
                                          <p:spTgt spid="10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0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400">
                <a:solidFill>
                  <a:srgbClr val="85200C"/>
                </a:solidFill>
                <a:latin typeface="Press Start 2P"/>
                <a:ea typeface="Press Start 2P"/>
                <a:cs typeface="Press Start 2P"/>
                <a:sym typeface="Press Start 2P"/>
              </a:rPr>
              <a:t>Elevator Pitch</a:t>
            </a:r>
          </a:p>
        </p:txBody>
      </p:sp>
      <p:sp>
        <p:nvSpPr>
          <p:cNvPr id="115" name="Shape 11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accent6"/>
              </a:buClr>
              <a:buSzPct val="100000"/>
              <a:buFont typeface="Quantico"/>
              <a:buChar char="➔"/>
            </a:pPr>
            <a:r>
              <a:rPr lang="en" dirty="0">
                <a:solidFill>
                  <a:schemeClr val="accent6"/>
                </a:solidFill>
                <a:latin typeface="Quantico"/>
                <a:ea typeface="Quantico"/>
                <a:cs typeface="Quantico"/>
                <a:sym typeface="Quantico"/>
              </a:rPr>
              <a:t>Speedrunner</a:t>
            </a:r>
          </a:p>
        </p:txBody>
      </p:sp>
      <p:pic>
        <p:nvPicPr>
          <p:cNvPr id="116" name="Shape 116"/>
          <p:cNvPicPr preferRelativeResize="0"/>
          <p:nvPr/>
        </p:nvPicPr>
        <p:blipFill>
          <a:blip r:embed="rId3">
            <a:alphaModFix/>
          </a:blip>
          <a:stretch>
            <a:fillRect/>
          </a:stretch>
        </p:blipFill>
        <p:spPr>
          <a:xfrm>
            <a:off x="5866250" y="819650"/>
            <a:ext cx="2589000" cy="1941600"/>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17" name="Shape 117"/>
          <p:cNvPicPr preferRelativeResize="0"/>
          <p:nvPr/>
        </p:nvPicPr>
        <p:blipFill>
          <a:blip r:embed="rId4">
            <a:alphaModFix/>
          </a:blip>
          <a:stretch>
            <a:fillRect/>
          </a:stretch>
        </p:blipFill>
        <p:spPr>
          <a:xfrm>
            <a:off x="461969" y="1946719"/>
            <a:ext cx="3806400" cy="2087999"/>
          </a:xfrm>
          <a:prstGeom prst="roundRect">
            <a:avLst>
              <a:gd name="adj" fmla="val 16667"/>
            </a:avLst>
          </a:prstGeom>
          <a:noFill/>
          <a:ln w="38100" cap="flat" cmpd="sng">
            <a:solidFill>
              <a:srgbClr val="85200C"/>
            </a:solidFill>
            <a:prstDash val="solid"/>
            <a:round/>
            <a:headEnd type="none" w="med" len="med"/>
            <a:tailEnd type="none" w="med" len="med"/>
          </a:ln>
        </p:spPr>
      </p:pic>
      <p:pic>
        <p:nvPicPr>
          <p:cNvPr id="118" name="Shape 118"/>
          <p:cNvPicPr preferRelativeResize="0"/>
          <p:nvPr/>
        </p:nvPicPr>
        <p:blipFill>
          <a:blip r:embed="rId5">
            <a:alphaModFix/>
          </a:blip>
          <a:stretch>
            <a:fillRect/>
          </a:stretch>
        </p:blipFill>
        <p:spPr>
          <a:xfrm>
            <a:off x="5824249" y="3012324"/>
            <a:ext cx="2673000" cy="2004899"/>
          </a:xfrm>
          <a:prstGeom prst="roundRect">
            <a:avLst>
              <a:gd name="adj" fmla="val 16667"/>
            </a:avLst>
          </a:prstGeom>
          <a:noFill/>
          <a:ln w="38100" cap="flat" cmpd="sng">
            <a:solidFill>
              <a:srgbClr val="85200C"/>
            </a:solidFill>
            <a:prstDash val="solid"/>
            <a:round/>
            <a:headEnd type="none" w="med" len="med"/>
            <a:tailEnd type="none" w="med" len="med"/>
          </a:ln>
        </p:spPr>
      </p:pic>
      <p:sp>
        <p:nvSpPr>
          <p:cNvPr id="119" name="Shape 119"/>
          <p:cNvSpPr/>
          <p:nvPr/>
        </p:nvSpPr>
        <p:spPr>
          <a:xfrm>
            <a:off x="4460425" y="2598025"/>
            <a:ext cx="1023600" cy="785400"/>
          </a:xfrm>
          <a:prstGeom prst="mathEqual">
            <a:avLst>
              <a:gd name="adj1" fmla="val 23520"/>
              <a:gd name="adj2" fmla="val 1176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0" name="Shape 120"/>
          <p:cNvSpPr/>
          <p:nvPr/>
        </p:nvSpPr>
        <p:spPr>
          <a:xfrm>
            <a:off x="6686000" y="2406417"/>
            <a:ext cx="949500" cy="949500"/>
          </a:xfrm>
          <a:prstGeom prst="mathPlus">
            <a:avLst>
              <a:gd name="adj1" fmla="val 23520"/>
            </a:avLst>
          </a:prstGeom>
          <a:solidFill>
            <a:schemeClr val="accent6"/>
          </a:solidFill>
          <a:ln w="38100" cap="flat" cmpd="sng">
            <a:solidFill>
              <a:srgbClr val="85200C"/>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5">
                                            <p:txEl>
                                              <p:pRg st="0" end="0"/>
                                            </p:txEl>
                                          </p:spTgt>
                                        </p:tgtEl>
                                        <p:attrNameLst>
                                          <p:attrName>style.visibility</p:attrName>
                                        </p:attrNameLst>
                                      </p:cBhvr>
                                      <p:to>
                                        <p:strVal val="visible"/>
                                      </p:to>
                                    </p:set>
                                    <p:animEffect transition="in" filter="fade">
                                      <p:cBhvr>
                                        <p:cTn id="7" dur="1000"/>
                                        <p:tgtEl>
                                          <p:spTgt spid="115">
                                            <p:txEl>
                                              <p:pRg st="0" end="0"/>
                                            </p:txEl>
                                          </p:spTgt>
                                        </p:tgtEl>
                                      </p:cBhvr>
                                    </p:animEffect>
                                    <p:anim calcmode="lin" valueType="num">
                                      <p:cBhvr>
                                        <p:cTn id="8" dur="1000" fill="hold"/>
                                        <p:tgtEl>
                                          <p:spTgt spid="1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7"/>
                                        </p:tgtEl>
                                        <p:attrNameLst>
                                          <p:attrName>style.visibility</p:attrName>
                                        </p:attrNameLst>
                                      </p:cBhvr>
                                      <p:to>
                                        <p:strVal val="visible"/>
                                      </p:to>
                                    </p:set>
                                    <p:animEffect transition="in" filter="fade">
                                      <p:cBhvr>
                                        <p:cTn id="14" dur="1000"/>
                                        <p:tgtEl>
                                          <p:spTgt spid="117"/>
                                        </p:tgtEl>
                                      </p:cBhvr>
                                    </p:animEffect>
                                    <p:anim calcmode="lin" valueType="num">
                                      <p:cBhvr>
                                        <p:cTn id="15" dur="1000" fill="hold"/>
                                        <p:tgtEl>
                                          <p:spTgt spid="117"/>
                                        </p:tgtEl>
                                        <p:attrNameLst>
                                          <p:attrName>ppt_x</p:attrName>
                                        </p:attrNameLst>
                                      </p:cBhvr>
                                      <p:tavLst>
                                        <p:tav tm="0">
                                          <p:val>
                                            <p:strVal val="#ppt_x"/>
                                          </p:val>
                                        </p:tav>
                                        <p:tav tm="100000">
                                          <p:val>
                                            <p:strVal val="#ppt_x"/>
                                          </p:val>
                                        </p:tav>
                                      </p:tavLst>
                                    </p:anim>
                                    <p:anim calcmode="lin" valueType="num">
                                      <p:cBhvr>
                                        <p:cTn id="16"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build="p"/>
      <p:bldP spid="119" grpId="0" animBg="1"/>
      <p:bldP spid="120" grpId="0" animBg="1"/>
    </p:bld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789</Words>
  <PresentationFormat>On-screen Show (16:9)</PresentationFormat>
  <Paragraphs>177</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Press Start 2P</vt:lpstr>
      <vt:lpstr>Quantico</vt:lpstr>
      <vt:lpstr>Satisfy</vt:lpstr>
      <vt:lpstr>simple-light-2</vt:lpstr>
      <vt:lpstr>Pitching The Game</vt:lpstr>
      <vt:lpstr>What is Pitch?</vt:lpstr>
      <vt:lpstr>Why do you need to pitch?</vt:lpstr>
      <vt:lpstr>Know Your Audience</vt:lpstr>
      <vt:lpstr>Know Your Audience</vt:lpstr>
      <vt:lpstr>Type of Pitches</vt:lpstr>
      <vt:lpstr>Elevator Pitch</vt:lpstr>
      <vt:lpstr>Elevator Pitch</vt:lpstr>
      <vt:lpstr>Elevator Pitch</vt:lpstr>
      <vt:lpstr>Elevator Pitch</vt:lpstr>
      <vt:lpstr>Elevator Pitch</vt:lpstr>
      <vt:lpstr>Elevator Pitch</vt:lpstr>
      <vt:lpstr>One Page Pitch</vt:lpstr>
      <vt:lpstr>One Page Pitch</vt:lpstr>
      <vt:lpstr>One Page Pitch</vt:lpstr>
      <vt:lpstr>Full Pitch</vt:lpstr>
      <vt:lpstr>Full Pitch</vt:lpstr>
      <vt:lpstr>Full Pitch</vt:lpstr>
      <vt:lpstr>Full Pitch (Bonus Point)</vt:lpstr>
      <vt:lpstr>Explaining The Game</vt:lpstr>
      <vt:lpstr>Slide 21</vt:lpstr>
      <vt:lpstr>Slide 22</vt:lpstr>
      <vt:lpstr>Target Market</vt:lpstr>
      <vt:lpstr>Slide 24</vt:lpstr>
      <vt:lpstr>Gameplay</vt:lpstr>
      <vt:lpstr>Slide 26</vt:lpstr>
      <vt:lpstr>Selling Points</vt:lpstr>
      <vt:lpstr>Presentation</vt:lpstr>
      <vt:lpstr>Question?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Pitching The Game</dc:title>
  <cp:lastModifiedBy>TEACHER</cp:lastModifiedBy>
  <cp:revision>16</cp:revision>
  <dcterms:modified xsi:type="dcterms:W3CDTF">2017-02-23T05:45:18Z</dcterms:modified>
</cp:coreProperties>
</file>